
<file path=[Content_Types].xml><?xml version="1.0" encoding="utf-8"?>
<Types xmlns="http://schemas.openxmlformats.org/package/2006/content-types">
  <Default Extension="jpeg" ContentType="image/jpeg"/>
  <Default Extension="jp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805" r:id="rId1"/>
  </p:sldMasterIdLst>
  <p:notesMasterIdLst>
    <p:notesMasterId r:id="rId23"/>
  </p:notesMasterIdLst>
  <p:sldIdLst>
    <p:sldId id="256" r:id="rId2"/>
    <p:sldId id="413" r:id="rId3"/>
    <p:sldId id="310" r:id="rId4"/>
    <p:sldId id="414" r:id="rId5"/>
    <p:sldId id="415" r:id="rId6"/>
    <p:sldId id="311" r:id="rId7"/>
    <p:sldId id="312" r:id="rId8"/>
    <p:sldId id="409" r:id="rId9"/>
    <p:sldId id="410" r:id="rId10"/>
    <p:sldId id="317" r:id="rId11"/>
    <p:sldId id="382" r:id="rId12"/>
    <p:sldId id="411" r:id="rId13"/>
    <p:sldId id="405" r:id="rId14"/>
    <p:sldId id="407" r:id="rId15"/>
    <p:sldId id="385" r:id="rId16"/>
    <p:sldId id="313" r:id="rId17"/>
    <p:sldId id="319" r:id="rId18"/>
    <p:sldId id="412" r:id="rId19"/>
    <p:sldId id="391" r:id="rId20"/>
    <p:sldId id="362" r:id="rId21"/>
    <p:sldId id="349" r:id="rId22"/>
  </p:sldIdLst>
  <p:sldSz cx="12192000" cy="6858000"/>
  <p:notesSz cx="6858000" cy="9144000"/>
  <p:custDataLst>
    <p:tags r:id="rId24"/>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114E1A8-ABD0-4784-87F5-5755E317A732}">
          <p14:sldIdLst>
            <p14:sldId id="256"/>
            <p14:sldId id="413"/>
            <p14:sldId id="310"/>
            <p14:sldId id="414"/>
            <p14:sldId id="415"/>
            <p14:sldId id="311"/>
            <p14:sldId id="312"/>
            <p14:sldId id="409"/>
            <p14:sldId id="410"/>
            <p14:sldId id="317"/>
            <p14:sldId id="382"/>
            <p14:sldId id="411"/>
            <p14:sldId id="405"/>
            <p14:sldId id="407"/>
            <p14:sldId id="385"/>
            <p14:sldId id="313"/>
            <p14:sldId id="319"/>
            <p14:sldId id="412"/>
            <p14:sldId id="391"/>
            <p14:sldId id="362"/>
            <p14:sldId id="349"/>
          </p14:sldIdLst>
        </p14:section>
      </p14:sectionLst>
    </p:ext>
    <p:ext uri="{EFAFB233-063F-42B5-8137-9DF3F51BA10A}">
      <p15:sldGuideLst xmlns:p15="http://schemas.microsoft.com/office/powerpoint/2012/main">
        <p15:guide id="1" orient="horz" pos="2091">
          <p15:clr>
            <a:srgbClr val="A4A3A4"/>
          </p15:clr>
        </p15:guide>
        <p15:guide id="2" pos="370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DE2E6"/>
    <a:srgbClr val="F5E9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176" autoAdjust="0"/>
    <p:restoredTop sz="89798" autoAdjust="0"/>
  </p:normalViewPr>
  <p:slideViewPr>
    <p:cSldViewPr snapToGrid="0" showGuides="1">
      <p:cViewPr varScale="1">
        <p:scale>
          <a:sx n="92" d="100"/>
          <a:sy n="92" d="100"/>
        </p:scale>
        <p:origin x="72" y="464"/>
      </p:cViewPr>
      <p:guideLst>
        <p:guide orient="horz" pos="2091"/>
        <p:guide pos="3701"/>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85CE5F-2384-4ECA-A1A3-47861EA0C823}" type="datetimeFigureOut">
              <a:rPr lang="zh-CN" altLang="en-US" smtClean="0"/>
              <a:t>2022/11/25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A2CD896-5BB0-47EA-A9FD-AA08636F55D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10</a:t>
            </a:fld>
            <a:endParaRPr lang="zh-CN" altLang="en-US">
              <a:solidFill>
                <a:prstClr val="black"/>
              </a:solidFil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12</a:t>
            </a:fld>
            <a:endParaRPr lang="zh-CN" altLang="en-US">
              <a:solidFill>
                <a:prstClr val="black"/>
              </a:solidFill>
            </a:endParaRPr>
          </a:p>
        </p:txBody>
      </p:sp>
    </p:spTree>
    <p:extLst>
      <p:ext uri="{BB962C8B-B14F-4D97-AF65-F5344CB8AC3E}">
        <p14:creationId xmlns:p14="http://schemas.microsoft.com/office/powerpoint/2010/main" val="212208203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13</a:t>
            </a:fld>
            <a:endParaRPr lang="zh-CN" altLang="en-US">
              <a:solidFill>
                <a:prstClr val="black"/>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14</a:t>
            </a:fld>
            <a:endParaRPr lang="zh-CN" altLang="en-US">
              <a:solidFill>
                <a:prstClr val="black"/>
              </a:solidFil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15</a:t>
            </a:fld>
            <a:endParaRPr lang="zh-CN" altLang="en-US">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17</a:t>
            </a:fld>
            <a:endParaRPr lang="zh-CN" altLang="en-US">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18</a:t>
            </a:fld>
            <a:endParaRPr lang="zh-CN" altLang="en-US">
              <a:solidFill>
                <a:prstClr val="black"/>
              </a:solidFill>
            </a:endParaRPr>
          </a:p>
        </p:txBody>
      </p:sp>
    </p:spTree>
    <p:extLst>
      <p:ext uri="{BB962C8B-B14F-4D97-AF65-F5344CB8AC3E}">
        <p14:creationId xmlns:p14="http://schemas.microsoft.com/office/powerpoint/2010/main" val="248175531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19</a:t>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2</a:t>
            </a:fld>
            <a:endParaRPr lang="zh-CN" altLang="en-US"/>
          </a:p>
        </p:txBody>
      </p:sp>
    </p:spTree>
    <p:extLst>
      <p:ext uri="{BB962C8B-B14F-4D97-AF65-F5344CB8AC3E}">
        <p14:creationId xmlns:p14="http://schemas.microsoft.com/office/powerpoint/2010/main" val="20061915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20</a:t>
            </a:fld>
            <a:endParaRPr lang="zh-CN" altLang="en-US">
              <a:solidFill>
                <a:prstClr val="black"/>
              </a:solidFil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21</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4</a:t>
            </a:fld>
            <a:endParaRPr lang="zh-CN" altLang="en-US"/>
          </a:p>
        </p:txBody>
      </p:sp>
    </p:spTree>
    <p:extLst>
      <p:ext uri="{BB962C8B-B14F-4D97-AF65-F5344CB8AC3E}">
        <p14:creationId xmlns:p14="http://schemas.microsoft.com/office/powerpoint/2010/main" val="4224922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5</a:t>
            </a:fld>
            <a:endParaRPr lang="zh-CN" altLang="en-US"/>
          </a:p>
        </p:txBody>
      </p:sp>
    </p:spTree>
    <p:extLst>
      <p:ext uri="{BB962C8B-B14F-4D97-AF65-F5344CB8AC3E}">
        <p14:creationId xmlns:p14="http://schemas.microsoft.com/office/powerpoint/2010/main" val="41572117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7A2CD896-5BB0-47EA-A9FD-AA08636F55D3}"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8</a:t>
            </a:fld>
            <a:endParaRPr lang="zh-CN" altLang="en-US">
              <a:solidFill>
                <a:prstClr val="black"/>
              </a:solidFill>
            </a:endParaRPr>
          </a:p>
        </p:txBody>
      </p:sp>
    </p:spTree>
    <p:extLst>
      <p:ext uri="{BB962C8B-B14F-4D97-AF65-F5344CB8AC3E}">
        <p14:creationId xmlns:p14="http://schemas.microsoft.com/office/powerpoint/2010/main" val="10452260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F56E22E-BD2F-4CC6-B6B8-732D02813C51}" type="slidenum">
              <a:rPr lang="zh-CN" altLang="en-US" smtClean="0">
                <a:solidFill>
                  <a:prstClr val="black"/>
                </a:solidFill>
              </a:rPr>
              <a:t>9</a:t>
            </a:fld>
            <a:endParaRPr lang="zh-CN" altLang="en-US">
              <a:solidFill>
                <a:prstClr val="black"/>
              </a:solidFill>
            </a:endParaRPr>
          </a:p>
        </p:txBody>
      </p:sp>
    </p:spTree>
    <p:extLst>
      <p:ext uri="{BB962C8B-B14F-4D97-AF65-F5344CB8AC3E}">
        <p14:creationId xmlns:p14="http://schemas.microsoft.com/office/powerpoint/2010/main" val="42473958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22516C88-1DBC-4A6F-B7E7-3EF051E8B715}" type="datetimeFigureOut">
              <a:rPr lang="zh-CN" altLang="en-US" smtClean="0"/>
              <a:t>2022/11/25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BB8A7E-8CFB-4EE6-B02F-58142BF95AC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3317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550D784D-74CC-49A9-95D7-F9265270368D}" type="datetimeFigureOut">
              <a:rPr lang="zh-CN" altLang="en-US" smtClean="0"/>
              <a:t>2022/11/25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00B9CE88-B01A-4C96-939E-9A9613C2A59B}" type="slidenum">
              <a:rPr lang="zh-CN" altLang="en-US" smtClean="0"/>
              <a:t>‹#›</a:t>
            </a:fld>
            <a:endParaRPr lang="zh-CN" altLang="en-US"/>
          </a:p>
        </p:txBody>
      </p:sp>
    </p:spTree>
    <p:extLst>
      <p:ext uri="{BB962C8B-B14F-4D97-AF65-F5344CB8AC3E}">
        <p14:creationId xmlns:p14="http://schemas.microsoft.com/office/powerpoint/2010/main" val="1125148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2516C88-1DBC-4A6F-B7E7-3EF051E8B715}" type="datetimeFigureOut">
              <a:rPr lang="zh-CN" altLang="en-US" smtClean="0"/>
              <a:t>2022/11/25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BB8A7E-8CFB-4EE6-B02F-58142BF95AC5}" type="slidenum">
              <a:rPr lang="zh-CN" altLang="en-US" smtClean="0"/>
              <a:t>‹#›</a:t>
            </a:fld>
            <a:endParaRPr lang="zh-CN" altLang="en-US"/>
          </a:p>
        </p:txBody>
      </p:sp>
    </p:spTree>
    <p:extLst>
      <p:ext uri="{BB962C8B-B14F-4D97-AF65-F5344CB8AC3E}">
        <p14:creationId xmlns:p14="http://schemas.microsoft.com/office/powerpoint/2010/main" val="250102379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3726886"/>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379861828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节标题">
    <p:spTree>
      <p:nvGrpSpPr>
        <p:cNvPr id="1" name=""/>
        <p:cNvGrpSpPr/>
        <p:nvPr/>
      </p:nvGrpSpPr>
      <p:grpSpPr>
        <a:xfrm>
          <a:off x="0" y="0"/>
          <a:ext cx="0" cy="0"/>
          <a:chOff x="0" y="0"/>
          <a:chExt cx="0" cy="0"/>
        </a:xfrm>
      </p:grpSpPr>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节标题">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节标题">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22516C88-1DBC-4A6F-B7E7-3EF051E8B715}" type="datetimeFigureOut">
              <a:rPr lang="zh-CN" altLang="en-US" smtClean="0"/>
              <a:t>2022/11/25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BB8A7E-8CFB-4EE6-B02F-58142BF95AC5}" type="slidenum">
              <a:rPr lang="zh-CN" altLang="en-US" smtClean="0"/>
              <a:t>‹#›</a:t>
            </a:fld>
            <a:endParaRPr lang="zh-CN" altLang="en-US"/>
          </a:p>
        </p:txBody>
      </p:sp>
    </p:spTree>
    <p:extLst>
      <p:ext uri="{BB962C8B-B14F-4D97-AF65-F5344CB8AC3E}">
        <p14:creationId xmlns:p14="http://schemas.microsoft.com/office/powerpoint/2010/main" val="336246107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22516C88-1DBC-4A6F-B7E7-3EF051E8B715}" type="datetimeFigureOut">
              <a:rPr lang="zh-CN" altLang="en-US" smtClean="0"/>
              <a:t>2022/11/25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FFBB8A7E-8CFB-4EE6-B02F-58142BF95AC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612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22516C88-1DBC-4A6F-B7E7-3EF051E8B715}" type="datetimeFigureOut">
              <a:rPr lang="zh-CN" altLang="en-US" smtClean="0"/>
              <a:t>2022/11/25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FFBB8A7E-8CFB-4EE6-B02F-58142BF95AC5}" type="slidenum">
              <a:rPr lang="zh-CN" altLang="en-US" smtClean="0"/>
              <a:t>‹#›</a:t>
            </a:fld>
            <a:endParaRPr lang="zh-CN" altLang="en-US"/>
          </a:p>
        </p:txBody>
      </p:sp>
    </p:spTree>
    <p:extLst>
      <p:ext uri="{BB962C8B-B14F-4D97-AF65-F5344CB8AC3E}">
        <p14:creationId xmlns:p14="http://schemas.microsoft.com/office/powerpoint/2010/main" val="2291490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550D784D-74CC-49A9-95D7-F9265270368D}" type="datetimeFigureOut">
              <a:rPr lang="zh-CN" altLang="en-US" smtClean="0"/>
              <a:t>2022/11/25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00B9CE88-B01A-4C96-939E-9A9613C2A59B}" type="slidenum">
              <a:rPr lang="zh-CN" altLang="en-US" smtClean="0"/>
              <a:t>‹#›</a:t>
            </a:fld>
            <a:endParaRPr lang="zh-CN" altLang="en-US"/>
          </a:p>
        </p:txBody>
      </p:sp>
      <p:sp>
        <p:nvSpPr>
          <p:cNvPr id="2" name="矩形 1">
            <a:extLst>
              <a:ext uri="{FF2B5EF4-FFF2-40B4-BE49-F238E27FC236}">
                <a16:creationId xmlns:a16="http://schemas.microsoft.com/office/drawing/2014/main" id="{725853A0-A43E-EDC8-40BB-CDEBE7565BDB}"/>
              </a:ext>
            </a:extLst>
          </p:cNvPr>
          <p:cNvSpPr/>
          <p:nvPr userDrawn="1"/>
        </p:nvSpPr>
        <p:spPr>
          <a:xfrm>
            <a:off x="8864071" y="6430009"/>
            <a:ext cx="775136" cy="230832"/>
          </a:xfrm>
          <a:prstGeom prst="rect">
            <a:avLst/>
          </a:prstGeom>
        </p:spPr>
        <p:txBody>
          <a:bodyPr wrap="square">
            <a:spAutoFit/>
          </a:bodyPr>
          <a:lstStyle/>
          <a:p>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模板下载：</a:t>
            </a:r>
            <a:r>
              <a:rPr lang="en-US" altLang="zh-CN" sz="100" dirty="0">
                <a:solidFill>
                  <a:srgbClr val="F5E9D9"/>
                </a:solidFill>
                <a:latin typeface="Calibri" panose="020F0502020204030204"/>
                <a:ea typeface="宋体" panose="02010600030101010101" pitchFamily="2" charset="-122"/>
              </a:rPr>
              <a:t>www.1ppt.com/moban/          </a:t>
            </a:r>
            <a:r>
              <a:rPr lang="zh-CN" altLang="en-US" sz="100" dirty="0">
                <a:solidFill>
                  <a:srgbClr val="F5E9D9"/>
                </a:solidFill>
                <a:latin typeface="Calibri" panose="020F0502020204030204"/>
                <a:ea typeface="宋体" panose="02010600030101010101" pitchFamily="2" charset="-122"/>
              </a:rPr>
              <a:t>行业</a:t>
            </a:r>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模板：</a:t>
            </a:r>
            <a:r>
              <a:rPr lang="en-US" altLang="zh-CN" sz="100" dirty="0">
                <a:solidFill>
                  <a:srgbClr val="F5E9D9"/>
                </a:solidFill>
                <a:latin typeface="Calibri" panose="020F0502020204030204"/>
                <a:ea typeface="宋体" panose="02010600030101010101" pitchFamily="2" charset="-122"/>
              </a:rPr>
              <a:t>www.1ppt.com/hangye/ </a:t>
            </a:r>
          </a:p>
          <a:p>
            <a:r>
              <a:rPr lang="zh-CN" altLang="en-US" sz="100" dirty="0">
                <a:solidFill>
                  <a:srgbClr val="F5E9D9"/>
                </a:solidFill>
                <a:latin typeface="Calibri" panose="020F0502020204030204"/>
                <a:ea typeface="宋体" panose="02010600030101010101" pitchFamily="2" charset="-122"/>
              </a:rPr>
              <a:t>节日</a:t>
            </a:r>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模板：</a:t>
            </a:r>
            <a:r>
              <a:rPr lang="en-US" altLang="zh-CN" sz="100" dirty="0">
                <a:solidFill>
                  <a:srgbClr val="F5E9D9"/>
                </a:solidFill>
                <a:latin typeface="Calibri" panose="020F0502020204030204"/>
                <a:ea typeface="宋体" panose="02010600030101010101" pitchFamily="2" charset="-122"/>
              </a:rPr>
              <a:t>www.1ppt.com/jieri/          PPT</a:t>
            </a:r>
            <a:r>
              <a:rPr lang="zh-CN" altLang="en-US" sz="100" dirty="0">
                <a:solidFill>
                  <a:srgbClr val="F5E9D9"/>
                </a:solidFill>
                <a:latin typeface="Calibri" panose="020F0502020204030204"/>
                <a:ea typeface="宋体" panose="02010600030101010101" pitchFamily="2" charset="-122"/>
              </a:rPr>
              <a:t>素材：</a:t>
            </a:r>
            <a:r>
              <a:rPr lang="en-US" altLang="zh-CN" sz="100" dirty="0">
                <a:solidFill>
                  <a:srgbClr val="F5E9D9"/>
                </a:solidFill>
                <a:latin typeface="Calibri" panose="020F0502020204030204"/>
                <a:ea typeface="宋体" panose="02010600030101010101" pitchFamily="2" charset="-122"/>
              </a:rPr>
              <a:t>www.1ppt.com/sucai/</a:t>
            </a:r>
          </a:p>
          <a:p>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背景图片：</a:t>
            </a:r>
            <a:r>
              <a:rPr lang="en-US" altLang="zh-CN" sz="100" dirty="0">
                <a:solidFill>
                  <a:srgbClr val="F5E9D9"/>
                </a:solidFill>
                <a:latin typeface="Calibri" panose="020F0502020204030204"/>
                <a:ea typeface="宋体" panose="02010600030101010101" pitchFamily="2" charset="-122"/>
              </a:rPr>
              <a:t>www.1ppt.com/beijing/        PPT</a:t>
            </a:r>
            <a:r>
              <a:rPr lang="zh-CN" altLang="en-US" sz="100" dirty="0">
                <a:solidFill>
                  <a:srgbClr val="F5E9D9"/>
                </a:solidFill>
                <a:latin typeface="Calibri" panose="020F0502020204030204"/>
                <a:ea typeface="宋体" panose="02010600030101010101" pitchFamily="2" charset="-122"/>
              </a:rPr>
              <a:t>图表：</a:t>
            </a:r>
            <a:r>
              <a:rPr lang="en-US" altLang="zh-CN" sz="100" dirty="0">
                <a:solidFill>
                  <a:srgbClr val="F5E9D9"/>
                </a:solidFill>
                <a:latin typeface="Calibri" panose="020F0502020204030204"/>
                <a:ea typeface="宋体" panose="02010600030101010101" pitchFamily="2" charset="-122"/>
              </a:rPr>
              <a:t>www.1ppt.com/tubiao/      </a:t>
            </a:r>
          </a:p>
          <a:p>
            <a:r>
              <a:rPr lang="zh-CN" altLang="en-US" sz="100" dirty="0">
                <a:solidFill>
                  <a:srgbClr val="F5E9D9"/>
                </a:solidFill>
                <a:latin typeface="Calibri" panose="020F0502020204030204"/>
                <a:ea typeface="宋体" panose="02010600030101010101" pitchFamily="2" charset="-122"/>
              </a:rPr>
              <a:t>精美</a:t>
            </a:r>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下载：</a:t>
            </a:r>
            <a:r>
              <a:rPr lang="en-US" altLang="zh-CN" sz="100" dirty="0">
                <a:solidFill>
                  <a:srgbClr val="F5E9D9"/>
                </a:solidFill>
                <a:latin typeface="Calibri" panose="020F0502020204030204"/>
                <a:ea typeface="宋体" panose="02010600030101010101" pitchFamily="2" charset="-122"/>
              </a:rPr>
              <a:t>www.1ppt.com/xiazai/         PPT</a:t>
            </a:r>
            <a:r>
              <a:rPr lang="zh-CN" altLang="en-US" sz="100" dirty="0">
                <a:solidFill>
                  <a:srgbClr val="F5E9D9"/>
                </a:solidFill>
                <a:latin typeface="Calibri" panose="020F0502020204030204"/>
                <a:ea typeface="宋体" panose="02010600030101010101" pitchFamily="2" charset="-122"/>
              </a:rPr>
              <a:t>教程： </a:t>
            </a:r>
            <a:r>
              <a:rPr lang="en-US" altLang="zh-CN" sz="100" dirty="0">
                <a:solidFill>
                  <a:srgbClr val="F5E9D9"/>
                </a:solidFill>
                <a:latin typeface="Calibri" panose="020F0502020204030204"/>
                <a:ea typeface="宋体" panose="02010600030101010101" pitchFamily="2" charset="-122"/>
              </a:rPr>
              <a:t>www.1ppt.com/powerpoint/      </a:t>
            </a:r>
          </a:p>
          <a:p>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课件：</a:t>
            </a:r>
            <a:r>
              <a:rPr lang="en-US" altLang="zh-CN" sz="100" dirty="0">
                <a:solidFill>
                  <a:srgbClr val="F5E9D9"/>
                </a:solidFill>
                <a:latin typeface="Calibri" panose="020F0502020204030204"/>
                <a:ea typeface="宋体" panose="02010600030101010101" pitchFamily="2" charset="-122"/>
              </a:rPr>
              <a:t>www.1ppt.com/kejian/             </a:t>
            </a:r>
            <a:r>
              <a:rPr lang="zh-CN" altLang="en-US" sz="100" dirty="0">
                <a:solidFill>
                  <a:srgbClr val="F5E9D9"/>
                </a:solidFill>
                <a:latin typeface="Calibri" panose="020F0502020204030204"/>
                <a:ea typeface="宋体" panose="02010600030101010101" pitchFamily="2" charset="-122"/>
              </a:rPr>
              <a:t>字体下载：</a:t>
            </a:r>
            <a:r>
              <a:rPr lang="en-US" altLang="zh-CN" sz="100" dirty="0">
                <a:solidFill>
                  <a:srgbClr val="F5E9D9"/>
                </a:solidFill>
                <a:latin typeface="Calibri" panose="020F0502020204030204"/>
                <a:ea typeface="宋体" panose="02010600030101010101" pitchFamily="2" charset="-122"/>
              </a:rPr>
              <a:t>www.1ppt.com/ziti/</a:t>
            </a:r>
          </a:p>
          <a:p>
            <a:r>
              <a:rPr lang="zh-CN" altLang="en-US" sz="100" dirty="0">
                <a:solidFill>
                  <a:srgbClr val="F5E9D9"/>
                </a:solidFill>
                <a:latin typeface="Calibri" panose="020F0502020204030204"/>
                <a:ea typeface="宋体" panose="02010600030101010101" pitchFamily="2" charset="-122"/>
              </a:rPr>
              <a:t>工作总结</a:t>
            </a:r>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a:t>
            </a:r>
            <a:r>
              <a:rPr lang="en-US" altLang="zh-CN" sz="100" dirty="0">
                <a:solidFill>
                  <a:srgbClr val="F5E9D9"/>
                </a:solidFill>
                <a:latin typeface="Calibri" panose="020F0502020204030204"/>
                <a:ea typeface="宋体" panose="02010600030101010101" pitchFamily="2" charset="-122"/>
              </a:rPr>
              <a:t>www.1ppt.com/xiazai/zongjie/ </a:t>
            </a:r>
            <a:r>
              <a:rPr lang="zh-CN" altLang="en-US" sz="100" dirty="0">
                <a:solidFill>
                  <a:srgbClr val="F5E9D9"/>
                </a:solidFill>
                <a:latin typeface="Calibri" panose="020F0502020204030204"/>
                <a:ea typeface="宋体" panose="02010600030101010101" pitchFamily="2" charset="-122"/>
              </a:rPr>
              <a:t>工作计划：</a:t>
            </a:r>
            <a:r>
              <a:rPr lang="en-US" altLang="zh-CN" sz="100" dirty="0">
                <a:solidFill>
                  <a:srgbClr val="F5E9D9"/>
                </a:solidFill>
                <a:latin typeface="Calibri" panose="020F0502020204030204"/>
                <a:ea typeface="宋体" panose="02010600030101010101" pitchFamily="2" charset="-122"/>
              </a:rPr>
              <a:t>www.1ppt.com/xiazai/jihua/</a:t>
            </a:r>
          </a:p>
          <a:p>
            <a:r>
              <a:rPr lang="zh-CN" altLang="en-US" sz="100" dirty="0">
                <a:solidFill>
                  <a:srgbClr val="F5E9D9"/>
                </a:solidFill>
                <a:latin typeface="Calibri" panose="020F0502020204030204"/>
                <a:ea typeface="宋体" panose="02010600030101010101" pitchFamily="2" charset="-122"/>
              </a:rPr>
              <a:t>商务</a:t>
            </a:r>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模板：</a:t>
            </a:r>
            <a:r>
              <a:rPr lang="en-US" altLang="zh-CN" sz="100" dirty="0">
                <a:solidFill>
                  <a:srgbClr val="F5E9D9"/>
                </a:solidFill>
                <a:latin typeface="Calibri" panose="020F0502020204030204"/>
                <a:ea typeface="宋体" panose="02010600030101010101" pitchFamily="2" charset="-122"/>
              </a:rPr>
              <a:t>www.1ppt.com/moban/shangwu/  </a:t>
            </a:r>
            <a:r>
              <a:rPr lang="zh-CN" altLang="en-US" sz="100" dirty="0">
                <a:solidFill>
                  <a:srgbClr val="F5E9D9"/>
                </a:solidFill>
                <a:latin typeface="Calibri" panose="020F0502020204030204"/>
                <a:ea typeface="宋体" panose="02010600030101010101" pitchFamily="2" charset="-122"/>
              </a:rPr>
              <a:t>个人简历</a:t>
            </a:r>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a:t>
            </a:r>
            <a:r>
              <a:rPr lang="en-US" altLang="zh-CN" sz="100" dirty="0">
                <a:solidFill>
                  <a:srgbClr val="F5E9D9"/>
                </a:solidFill>
                <a:latin typeface="Calibri" panose="020F0502020204030204"/>
                <a:ea typeface="宋体" panose="02010600030101010101" pitchFamily="2" charset="-122"/>
              </a:rPr>
              <a:t>www.1ppt.com/xiazai/jianli/  </a:t>
            </a:r>
          </a:p>
          <a:p>
            <a:r>
              <a:rPr lang="zh-CN" altLang="en-US" sz="100" dirty="0">
                <a:solidFill>
                  <a:srgbClr val="F5E9D9"/>
                </a:solidFill>
                <a:latin typeface="Calibri" panose="020F0502020204030204"/>
                <a:ea typeface="宋体" panose="02010600030101010101" pitchFamily="2" charset="-122"/>
              </a:rPr>
              <a:t>毕业答辩</a:t>
            </a:r>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a:t>
            </a:r>
            <a:r>
              <a:rPr lang="en-US" altLang="zh-CN" sz="100" dirty="0">
                <a:solidFill>
                  <a:srgbClr val="F5E9D9"/>
                </a:solidFill>
                <a:latin typeface="Calibri" panose="020F0502020204030204"/>
                <a:ea typeface="宋体" panose="02010600030101010101" pitchFamily="2" charset="-122"/>
              </a:rPr>
              <a:t>www.1ppt.com/xiazai/dabian/  </a:t>
            </a:r>
            <a:r>
              <a:rPr lang="zh-CN" altLang="en-US" sz="100" dirty="0">
                <a:solidFill>
                  <a:srgbClr val="F5E9D9"/>
                </a:solidFill>
                <a:latin typeface="Calibri" panose="020F0502020204030204"/>
                <a:ea typeface="宋体" panose="02010600030101010101" pitchFamily="2" charset="-122"/>
              </a:rPr>
              <a:t>工作汇报</a:t>
            </a:r>
            <a:r>
              <a:rPr lang="en-US" altLang="zh-CN" sz="100" dirty="0">
                <a:solidFill>
                  <a:srgbClr val="F5E9D9"/>
                </a:solidFill>
                <a:latin typeface="Calibri" panose="020F0502020204030204"/>
                <a:ea typeface="宋体" panose="02010600030101010101" pitchFamily="2" charset="-122"/>
              </a:rPr>
              <a:t>PPT</a:t>
            </a:r>
            <a:r>
              <a:rPr lang="zh-CN" altLang="en-US" sz="100" dirty="0">
                <a:solidFill>
                  <a:srgbClr val="F5E9D9"/>
                </a:solidFill>
                <a:latin typeface="Calibri" panose="020F0502020204030204"/>
                <a:ea typeface="宋体" panose="02010600030101010101" pitchFamily="2" charset="-122"/>
              </a:rPr>
              <a:t>：</a:t>
            </a:r>
            <a:r>
              <a:rPr lang="en-US" altLang="zh-CN" sz="100" dirty="0">
                <a:solidFill>
                  <a:srgbClr val="F5E9D9"/>
                </a:solidFill>
                <a:latin typeface="Calibri" panose="020F0502020204030204"/>
                <a:ea typeface="宋体" panose="02010600030101010101" pitchFamily="2" charset="-122"/>
              </a:rPr>
              <a:t>www.1ppt.com/xiazai/huibao/    </a:t>
            </a:r>
          </a:p>
          <a:p>
            <a:r>
              <a:rPr lang="en-US" altLang="zh-CN" sz="100" dirty="0">
                <a:solidFill>
                  <a:srgbClr val="F5E9D9"/>
                </a:solidFill>
                <a:latin typeface="Calibri" panose="020F0502020204030204"/>
                <a:ea typeface="宋体" panose="02010600030101010101" pitchFamily="2" charset="-122"/>
              </a:rPr>
              <a:t> </a:t>
            </a:r>
          </a:p>
        </p:txBody>
      </p:sp>
    </p:spTree>
    <p:extLst>
      <p:ext uri="{BB962C8B-B14F-4D97-AF65-F5344CB8AC3E}">
        <p14:creationId xmlns:p14="http://schemas.microsoft.com/office/powerpoint/2010/main" val="2453594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550D784D-74CC-49A9-95D7-F9265270368D}" type="datetimeFigureOut">
              <a:rPr lang="zh-CN" altLang="en-US" smtClean="0"/>
              <a:t>2022/11/25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00B9CE88-B01A-4C96-939E-9A9613C2A59B}" type="slidenum">
              <a:rPr lang="zh-CN" altLang="en-US" smtClean="0"/>
              <a:t>‹#›</a:t>
            </a:fld>
            <a:endParaRPr lang="zh-CN" altLang="en-US"/>
          </a:p>
        </p:txBody>
      </p:sp>
    </p:spTree>
    <p:extLst>
      <p:ext uri="{BB962C8B-B14F-4D97-AF65-F5344CB8AC3E}">
        <p14:creationId xmlns:p14="http://schemas.microsoft.com/office/powerpoint/2010/main" val="25789782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550D784D-74CC-49A9-95D7-F9265270368D}" type="datetimeFigureOut">
              <a:rPr lang="zh-CN" altLang="en-US" smtClean="0"/>
              <a:t>2022/11/25</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00B9CE88-B01A-4C96-939E-9A9613C2A59B}" type="slidenum">
              <a:rPr lang="zh-CN" altLang="en-US" smtClean="0"/>
              <a:t>‹#›</a:t>
            </a:fld>
            <a:endParaRPr lang="zh-CN" altLang="en-US"/>
          </a:p>
        </p:txBody>
      </p:sp>
    </p:spTree>
    <p:extLst>
      <p:ext uri="{BB962C8B-B14F-4D97-AF65-F5344CB8AC3E}">
        <p14:creationId xmlns:p14="http://schemas.microsoft.com/office/powerpoint/2010/main" val="8331985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550D784D-74CC-49A9-95D7-F9265270368D}" type="datetimeFigureOut">
              <a:rPr lang="zh-CN" altLang="en-US" smtClean="0"/>
              <a:t>2022/11/25</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0B9CE88-B01A-4C96-939E-9A9613C2A59B}" type="slidenum">
              <a:rPr lang="zh-CN" altLang="en-US" smtClean="0"/>
              <a:t>‹#›</a:t>
            </a:fld>
            <a:endParaRPr lang="zh-CN" altLang="en-US"/>
          </a:p>
        </p:txBody>
      </p:sp>
    </p:spTree>
    <p:extLst>
      <p:ext uri="{BB962C8B-B14F-4D97-AF65-F5344CB8AC3E}">
        <p14:creationId xmlns:p14="http://schemas.microsoft.com/office/powerpoint/2010/main" val="3526924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550D784D-74CC-49A9-95D7-F9265270368D}" type="datetimeFigureOut">
              <a:rPr lang="zh-CN" altLang="en-US" smtClean="0"/>
              <a:t>2022/11/25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00B9CE88-B01A-4C96-939E-9A9613C2A59B}" type="slidenum">
              <a:rPr lang="zh-CN" altLang="en-US" smtClean="0"/>
              <a:t>‹#›</a:t>
            </a:fld>
            <a:endParaRPr lang="zh-CN" altLang="en-US"/>
          </a:p>
        </p:txBody>
      </p:sp>
    </p:spTree>
    <p:extLst>
      <p:ext uri="{BB962C8B-B14F-4D97-AF65-F5344CB8AC3E}">
        <p14:creationId xmlns:p14="http://schemas.microsoft.com/office/powerpoint/2010/main" val="22634091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22516C88-1DBC-4A6F-B7E7-3EF051E8B715}" type="datetimeFigureOut">
              <a:rPr lang="zh-CN" altLang="en-US" smtClean="0"/>
              <a:t>2022/11/25</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FFBB8A7E-8CFB-4EE6-B02F-58142BF95AC5}"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6FBD4A5E-8F1E-4411-E4ED-8BFA3F939B15}"/>
              </a:ext>
            </a:extLst>
          </p:cNvPr>
          <p:cNvSpPr/>
          <p:nvPr userDrawn="1"/>
        </p:nvSpPr>
        <p:spPr>
          <a:xfrm>
            <a:off x="0" y="0"/>
            <a:ext cx="12192000" cy="6858000"/>
          </a:xfrm>
          <a:prstGeom prst="rect">
            <a:avLst/>
          </a:prstGeom>
          <a:solidFill>
            <a:srgbClr val="F5E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72449224"/>
      </p:ext>
    </p:extLst>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662" r:id="rId14"/>
    <p:sldLayoutId id="2147483663" r:id="rId15"/>
    <p:sldLayoutId id="2147483664" r:id="rId16"/>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tags" Target="../tags/tag7.xml"/><Relationship Id="rId5" Type="http://schemas.openxmlformats.org/officeDocument/2006/relationships/image" Target="../media/image13.png"/><Relationship Id="rId4"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16.png"/><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13.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5.jp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slideLayout" Target="../slideLayouts/slideLayout12.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3.xml"/><Relationship Id="rId1" Type="http://schemas.openxmlformats.org/officeDocument/2006/relationships/tags" Target="../tags/tag2.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tags" Target="../tags/tag5.xml"/><Relationship Id="rId7" Type="http://schemas.openxmlformats.org/officeDocument/2006/relationships/image" Target="../media/image7.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notesSlide" Target="../notesSlides/notesSlide9.xml"/><Relationship Id="rId5" Type="http://schemas.openxmlformats.org/officeDocument/2006/relationships/slideLayout" Target="../slideLayouts/slideLayout13.xml"/><Relationship Id="rId10" Type="http://schemas.openxmlformats.org/officeDocument/2006/relationships/image" Target="../media/image12.jpeg"/><Relationship Id="rId4" Type="http://schemas.openxmlformats.org/officeDocument/2006/relationships/tags" Target="../tags/tag6.xml"/><Relationship Id="rId9"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912530" y="2667600"/>
            <a:ext cx="10366941" cy="1015663"/>
          </a:xfrm>
          <a:prstGeom prst="rect">
            <a:avLst/>
          </a:prstGeom>
        </p:spPr>
        <p:txBody>
          <a:bodyPr wrap="none">
            <a:spAutoFit/>
          </a:bodyPr>
          <a:lstStyle/>
          <a:p>
            <a:pPr algn="ctr"/>
            <a:r>
              <a:rPr lang="en-US" altLang="zh-CN" sz="6000" b="1" dirty="0">
                <a:solidFill>
                  <a:srgbClr val="AE0E16"/>
                </a:solidFill>
                <a:latin typeface="+mj-lt"/>
                <a:ea typeface="+mj-lt"/>
                <a:cs typeface="+mj-lt"/>
                <a:sym typeface="+mn-lt"/>
              </a:rPr>
              <a:t>“00</a:t>
            </a:r>
            <a:r>
              <a:rPr lang="zh-CN" altLang="en-US" sz="6000" b="1" dirty="0">
                <a:solidFill>
                  <a:srgbClr val="AE0E16"/>
                </a:solidFill>
                <a:latin typeface="+mj-lt"/>
                <a:ea typeface="+mj-lt"/>
                <a:cs typeface="+mj-lt"/>
                <a:sym typeface="+mn-lt"/>
              </a:rPr>
              <a:t>后</a:t>
            </a:r>
            <a:r>
              <a:rPr lang="en-US" altLang="zh-CN" sz="6000" b="1" dirty="0">
                <a:solidFill>
                  <a:srgbClr val="AE0E16"/>
                </a:solidFill>
                <a:latin typeface="+mj-lt"/>
                <a:ea typeface="+mj-lt"/>
                <a:cs typeface="+mj-lt"/>
                <a:sym typeface="+mn-lt"/>
              </a:rPr>
              <a:t>”</a:t>
            </a:r>
            <a:r>
              <a:rPr lang="zh-CN" altLang="en-US" sz="6000" b="1" dirty="0">
                <a:solidFill>
                  <a:srgbClr val="AE0E16"/>
                </a:solidFill>
                <a:latin typeface="+mj-lt"/>
                <a:ea typeface="+mj-lt"/>
                <a:cs typeface="+mj-lt"/>
                <a:sym typeface="+mn-lt"/>
              </a:rPr>
              <a:t>与</a:t>
            </a:r>
            <a:r>
              <a:rPr lang="zh-CN" sz="6000" b="1" dirty="0">
                <a:solidFill>
                  <a:srgbClr val="AE0E16"/>
                </a:solidFill>
                <a:latin typeface="+mj-lt"/>
                <a:ea typeface="+mj-lt"/>
                <a:cs typeface="+mj-lt"/>
                <a:sym typeface="+mn-lt"/>
              </a:rPr>
              <a:t>二十大相遇的火花</a:t>
            </a:r>
            <a:endParaRPr lang="zh-CN" altLang="en-US" sz="6000" b="1" dirty="0">
              <a:solidFill>
                <a:srgbClr val="AE0E16"/>
              </a:solidFill>
              <a:latin typeface="+mj-lt"/>
              <a:ea typeface="+mj-lt"/>
              <a:cs typeface="+mj-lt"/>
              <a:sym typeface="+mn-lt"/>
            </a:endParaRPr>
          </a:p>
        </p:txBody>
      </p:sp>
      <p:sp>
        <p:nvSpPr>
          <p:cNvPr id="32" name="Freeform 29"/>
          <p:cNvSpPr/>
          <p:nvPr/>
        </p:nvSpPr>
        <p:spPr bwMode="auto">
          <a:xfrm>
            <a:off x="5221018" y="590692"/>
            <a:ext cx="1749965" cy="1563763"/>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C00000"/>
              </a:solidFill>
              <a:latin typeface="字体视界-NEW魏碑体" panose="02010601030101010101" pitchFamily="2" charset="-122"/>
              <a:ea typeface="字体视界-NEW魏碑体" panose="02010601030101010101" pitchFamily="2" charset="-122"/>
              <a:cs typeface="+mn-ea"/>
              <a:sym typeface="+mn-lt"/>
            </a:endParaRPr>
          </a:p>
        </p:txBody>
      </p:sp>
      <p:sp>
        <p:nvSpPr>
          <p:cNvPr id="38" name="矩形 37"/>
          <p:cNvSpPr/>
          <p:nvPr/>
        </p:nvSpPr>
        <p:spPr>
          <a:xfrm>
            <a:off x="6356045" y="4789980"/>
            <a:ext cx="4227439" cy="1477328"/>
          </a:xfrm>
          <a:prstGeom prst="rect">
            <a:avLst/>
          </a:prstGeom>
        </p:spPr>
        <p:txBody>
          <a:bodyPr wrap="none">
            <a:spAutoFit/>
          </a:bodyPr>
          <a:lstStyle/>
          <a:p>
            <a:pPr algn="l"/>
            <a:r>
              <a:rPr lang="zh-CN" altLang="en-US" sz="3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宣讲人</a:t>
            </a:r>
            <a:r>
              <a:rPr lang="en-US" altLang="zh-CN" sz="3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 </a:t>
            </a:r>
            <a:r>
              <a:rPr lang="zh-CN" altLang="en-US" sz="3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李东杭      </a:t>
            </a:r>
            <a:r>
              <a:rPr lang="en-US" altLang="zh-CN" sz="3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 </a:t>
            </a:r>
          </a:p>
          <a:p>
            <a:pPr algn="l"/>
            <a:endParaRPr lang="zh-CN" altLang="en-US" sz="3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endParaRPr>
          </a:p>
          <a:p>
            <a:pPr algn="l"/>
            <a:r>
              <a:rPr lang="zh-CN" altLang="en-US" sz="3000" b="1">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宣讲时间</a:t>
            </a:r>
            <a:r>
              <a:rPr lang="zh-CN" altLang="en-US" sz="3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a:t>
            </a:r>
            <a:r>
              <a:rPr lang="en-US" altLang="zh-CN" sz="3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lt"/>
              </a:rPr>
              <a:t>2022.11.25</a:t>
            </a:r>
          </a:p>
        </p:txBody>
      </p:sp>
      <p:pic>
        <p:nvPicPr>
          <p:cNvPr id="2" name="图片 1">
            <a:extLst>
              <a:ext uri="{FF2B5EF4-FFF2-40B4-BE49-F238E27FC236}">
                <a16:creationId xmlns:a16="http://schemas.microsoft.com/office/drawing/2014/main" id="{CCB8C202-6749-CBFE-B172-9BFBCDD4DA7E}"/>
              </a:ext>
            </a:extLst>
          </p:cNvPr>
          <p:cNvPicPr>
            <a:picLocks noChangeAspect="1"/>
          </p:cNvPicPr>
          <p:nvPr/>
        </p:nvPicPr>
        <p:blipFill>
          <a:blip r:embed="rId3" cstate="screen"/>
          <a:stretch>
            <a:fillRect/>
          </a:stretch>
        </p:blipFill>
        <p:spPr>
          <a:xfrm>
            <a:off x="0" y="3620552"/>
            <a:ext cx="5146964" cy="321839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strVal val="(6*min(max(#ppt_w*#ppt_h,.3),1)-7.4)/-.7*#ppt_w"/>
                                          </p:val>
                                        </p:tav>
                                        <p:tav tm="100000">
                                          <p:val>
                                            <p:strVal val="#ppt_w"/>
                                          </p:val>
                                        </p:tav>
                                      </p:tavLst>
                                    </p:anim>
                                    <p:anim calcmode="lin" valueType="num">
                                      <p:cBhvr>
                                        <p:cTn id="8" dur="1000" fill="hold"/>
                                        <p:tgtEl>
                                          <p:spTgt spid="32"/>
                                        </p:tgtEl>
                                        <p:attrNameLst>
                                          <p:attrName>ppt_h</p:attrName>
                                        </p:attrNameLst>
                                      </p:cBhvr>
                                      <p:tavLst>
                                        <p:tav tm="0">
                                          <p:val>
                                            <p:strVal val="(6*min(max(#ppt_w*#ppt_h,.3),1)-7.4)/-.7*#ppt_h"/>
                                          </p:val>
                                        </p:tav>
                                        <p:tav tm="100000">
                                          <p:val>
                                            <p:strVal val="#ppt_h"/>
                                          </p:val>
                                        </p:tav>
                                      </p:tavLst>
                                    </p:anim>
                                    <p:anim calcmode="lin" valueType="num">
                                      <p:cBhvr>
                                        <p:cTn id="9" dur="1000" fill="hold"/>
                                        <p:tgtEl>
                                          <p:spTgt spid="32"/>
                                        </p:tgtEl>
                                        <p:attrNameLst>
                                          <p:attrName>ppt_x</p:attrName>
                                        </p:attrNameLst>
                                      </p:cBhvr>
                                      <p:tavLst>
                                        <p:tav tm="0">
                                          <p:val>
                                            <p:fltVal val="0.5"/>
                                          </p:val>
                                        </p:tav>
                                        <p:tav tm="100000">
                                          <p:val>
                                            <p:strVal val="#ppt_x"/>
                                          </p:val>
                                        </p:tav>
                                      </p:tavLst>
                                    </p:anim>
                                    <p:anim calcmode="lin" valueType="num">
                                      <p:cBhvr>
                                        <p:cTn id="10" dur="1000" fill="hold"/>
                                        <p:tgtEl>
                                          <p:spTgt spid="32"/>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1000" fill="hold"/>
                                        <p:tgtEl>
                                          <p:spTgt spid="30"/>
                                        </p:tgtEl>
                                        <p:attrNameLst>
                                          <p:attrName>ppt_w</p:attrName>
                                        </p:attrNameLst>
                                      </p:cBhvr>
                                      <p:tavLst>
                                        <p:tav tm="0">
                                          <p:val>
                                            <p:fltVal val="0"/>
                                          </p:val>
                                        </p:tav>
                                        <p:tav tm="100000">
                                          <p:val>
                                            <p:strVal val="#ppt_w"/>
                                          </p:val>
                                        </p:tav>
                                      </p:tavLst>
                                    </p:anim>
                                    <p:anim calcmode="lin" valueType="num">
                                      <p:cBhvr>
                                        <p:cTn id="15" dur="1000" fill="hold"/>
                                        <p:tgtEl>
                                          <p:spTgt spid="30"/>
                                        </p:tgtEl>
                                        <p:attrNameLst>
                                          <p:attrName>ppt_h</p:attrName>
                                        </p:attrNameLst>
                                      </p:cBhvr>
                                      <p:tavLst>
                                        <p:tav tm="0">
                                          <p:val>
                                            <p:fltVal val="0"/>
                                          </p:val>
                                        </p:tav>
                                        <p:tav tm="100000">
                                          <p:val>
                                            <p:strVal val="#ppt_h"/>
                                          </p:val>
                                        </p:tav>
                                      </p:tavLst>
                                    </p:anim>
                                    <p:animEffect transition="in" filter="fade">
                                      <p:cBhvr>
                                        <p:cTn id="16" dur="1000"/>
                                        <p:tgtEl>
                                          <p:spTgt spid="30"/>
                                        </p:tgtEl>
                                      </p:cBhvr>
                                    </p:animEffect>
                                  </p:childTnLst>
                                </p:cTn>
                              </p:par>
                              <p:par>
                                <p:cTn id="17" presetID="35" presetClass="path" presetSubtype="0" accel="50000" decel="50000" fill="hold" grpId="1" nodeType="withEffect">
                                  <p:stCondLst>
                                    <p:cond delay="0"/>
                                  </p:stCondLst>
                                  <p:childTnLst>
                                    <p:animMotion origin="layout" path="M 0 1.48148E-6 L -0.41185 1.48148E-6 " pathEditMode="relative" rAng="0" ptsTypes="AA">
                                      <p:cBhvr>
                                        <p:cTn id="18" dur="2000" spd="-100000" fill="hold"/>
                                        <p:tgtEl>
                                          <p:spTgt spid="30"/>
                                        </p:tgtEl>
                                        <p:attrNameLst>
                                          <p:attrName>ppt_x</p:attrName>
                                          <p:attrName>ppt_y</p:attrName>
                                        </p:attrNameLst>
                                      </p:cBhvr>
                                      <p:rCtr x="-20599" y="0"/>
                                    </p:animMotion>
                                  </p:childTnLst>
                                </p:cTn>
                              </p:par>
                              <p:par>
                                <p:cTn id="19" presetID="53" presetClass="entr" presetSubtype="16"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 calcmode="lin" valueType="num">
                                      <p:cBhvr>
                                        <p:cTn id="21" dur="1000" fill="hold"/>
                                        <p:tgtEl>
                                          <p:spTgt spid="38"/>
                                        </p:tgtEl>
                                        <p:attrNameLst>
                                          <p:attrName>ppt_w</p:attrName>
                                        </p:attrNameLst>
                                      </p:cBhvr>
                                      <p:tavLst>
                                        <p:tav tm="0">
                                          <p:val>
                                            <p:fltVal val="0"/>
                                          </p:val>
                                        </p:tav>
                                        <p:tav tm="100000">
                                          <p:val>
                                            <p:strVal val="#ppt_w"/>
                                          </p:val>
                                        </p:tav>
                                      </p:tavLst>
                                    </p:anim>
                                    <p:anim calcmode="lin" valueType="num">
                                      <p:cBhvr>
                                        <p:cTn id="22" dur="1000" fill="hold"/>
                                        <p:tgtEl>
                                          <p:spTgt spid="38"/>
                                        </p:tgtEl>
                                        <p:attrNameLst>
                                          <p:attrName>ppt_h</p:attrName>
                                        </p:attrNameLst>
                                      </p:cBhvr>
                                      <p:tavLst>
                                        <p:tav tm="0">
                                          <p:val>
                                            <p:fltVal val="0"/>
                                          </p:val>
                                        </p:tav>
                                        <p:tav tm="100000">
                                          <p:val>
                                            <p:strVal val="#ppt_h"/>
                                          </p:val>
                                        </p:tav>
                                      </p:tavLst>
                                    </p:anim>
                                    <p:animEffect transition="in" filter="fade">
                                      <p:cBhvr>
                                        <p:cTn id="23" dur="1000"/>
                                        <p:tgtEl>
                                          <p:spTgt spid="38"/>
                                        </p:tgtEl>
                                      </p:cBhvr>
                                    </p:animEffect>
                                  </p:childTnLst>
                                </p:cTn>
                              </p:par>
                              <p:par>
                                <p:cTn id="24" presetID="35" presetClass="path" presetSubtype="0" accel="50000" decel="50000" fill="hold" grpId="1" nodeType="withEffect">
                                  <p:stCondLst>
                                    <p:cond delay="0"/>
                                  </p:stCondLst>
                                  <p:childTnLst>
                                    <p:animMotion origin="layout" path="M -1.45833E-6 1.48148E-6 L 0.31576 1.48148E-6 " pathEditMode="relative" rAng="0" ptsTypes="AA">
                                      <p:cBhvr>
                                        <p:cTn id="25" dur="2000" spd="-100000" fill="hold"/>
                                        <p:tgtEl>
                                          <p:spTgt spid="38"/>
                                        </p:tgtEl>
                                        <p:attrNameLst>
                                          <p:attrName>ppt_x</p:attrName>
                                          <p:attrName>ppt_y</p:attrName>
                                        </p:attrNameLst>
                                      </p:cBhvr>
                                      <p:rCtr x="15781" y="0"/>
                                    </p:animMotion>
                                  </p:childTnLst>
                                </p:cTn>
                              </p:par>
                              <p:par>
                                <p:cTn id="26" presetID="18" presetClass="entr" presetSubtype="12" fill="hold" nodeType="with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strips(downLeft)">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2" grpId="0" animBg="1"/>
      <p:bldP spid="38" grpId="0"/>
      <p:bldP spid="38"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screen"/>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6" name="组合 5"/>
          <p:cNvGrpSpPr/>
          <p:nvPr/>
        </p:nvGrpSpPr>
        <p:grpSpPr>
          <a:xfrm>
            <a:off x="1458301" y="2013072"/>
            <a:ext cx="4466154" cy="536471"/>
            <a:chOff x="-718574" y="2643609"/>
            <a:chExt cx="848194" cy="1334896"/>
          </a:xfrm>
        </p:grpSpPr>
        <p:sp>
          <p:nvSpPr>
            <p:cNvPr id="7" name="Rectangle 11"/>
            <p:cNvSpPr>
              <a:spLocks noChangeArrowheads="1"/>
            </p:cNvSpPr>
            <p:nvPr/>
          </p:nvSpPr>
          <p:spPr bwMode="auto">
            <a:xfrm>
              <a:off x="-718574" y="2643609"/>
              <a:ext cx="848194" cy="1320771"/>
            </a:xfrm>
            <a:prstGeom prst="roundRect">
              <a:avLst>
                <a:gd name="adj" fmla="val 50000"/>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algn="ctr"/>
              <a:endParaRPr lang="zh-CN" altLang="zh-CN" sz="280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8" name="矩形 38"/>
            <p:cNvSpPr>
              <a:spLocks noChangeArrowheads="1"/>
            </p:cNvSpPr>
            <p:nvPr/>
          </p:nvSpPr>
          <p:spPr bwMode="auto">
            <a:xfrm>
              <a:off x="-538418" y="2682852"/>
              <a:ext cx="439695" cy="129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ctr"/>
              <a:r>
                <a:rPr lang="zh-CN" altLang="en-US" sz="2800" b="1" dirty="0">
                  <a:solidFill>
                    <a:schemeClr val="bg1"/>
                  </a:solidFill>
                  <a:ea typeface="微软雅黑" panose="020B0503020204020204" pitchFamily="34" charset="-122"/>
                  <a:sym typeface="方正兰亭黑_GBK" pitchFamily="2" charset="-122"/>
                </a:rPr>
                <a:t>坚定理想信念</a:t>
              </a:r>
            </a:p>
          </p:txBody>
        </p:sp>
      </p:grpSp>
      <p:grpSp>
        <p:nvGrpSpPr>
          <p:cNvPr id="10" name="组合 9"/>
          <p:cNvGrpSpPr/>
          <p:nvPr/>
        </p:nvGrpSpPr>
        <p:grpSpPr>
          <a:xfrm>
            <a:off x="2643505" y="2757805"/>
            <a:ext cx="8609330" cy="173990"/>
            <a:chOff x="-2401822" y="4682325"/>
            <a:chExt cx="8609333" cy="173986"/>
          </a:xfrm>
        </p:grpSpPr>
        <p:cxnSp>
          <p:nvCxnSpPr>
            <p:cNvPr id="11" name="直接连接符 10"/>
            <p:cNvCxnSpPr/>
            <p:nvPr/>
          </p:nvCxnSpPr>
          <p:spPr>
            <a:xfrm>
              <a:off x="-2401822" y="4758196"/>
              <a:ext cx="847750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圆: 空心 11"/>
            <p:cNvSpPr/>
            <p:nvPr/>
          </p:nvSpPr>
          <p:spPr>
            <a:xfrm>
              <a:off x="6033525" y="4682325"/>
              <a:ext cx="173986" cy="173986"/>
            </a:xfrm>
            <a:prstGeom prst="donu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14" name="TextBox 42"/>
          <p:cNvSpPr txBox="1">
            <a:spLocks noChangeArrowheads="1"/>
          </p:cNvSpPr>
          <p:nvPr/>
        </p:nvSpPr>
        <p:spPr bwMode="auto">
          <a:xfrm>
            <a:off x="5839307" y="2383166"/>
            <a:ext cx="515293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algn="just">
              <a:spcBef>
                <a:spcPct val="0"/>
              </a:spcBef>
              <a:buFontTx/>
              <a:buNone/>
            </a:pPr>
            <a:r>
              <a:rPr lang="zh-CN" altLang="en-US" sz="2400" b="1" dirty="0">
                <a:solidFill>
                  <a:srgbClr val="C00000"/>
                </a:solidFill>
                <a:latin typeface="微软雅黑" panose="020B0503020204020204" pitchFamily="34" charset="-122"/>
              </a:rPr>
              <a:t>拧紧忠诚于党的总开关</a:t>
            </a:r>
          </a:p>
        </p:txBody>
      </p:sp>
      <p:grpSp>
        <p:nvGrpSpPr>
          <p:cNvPr id="23" name="组合 22"/>
          <p:cNvGrpSpPr/>
          <p:nvPr/>
        </p:nvGrpSpPr>
        <p:grpSpPr>
          <a:xfrm>
            <a:off x="2643505" y="3435985"/>
            <a:ext cx="6375400" cy="2334895"/>
            <a:chOff x="732473" y="1936799"/>
            <a:chExt cx="9867789" cy="3614028"/>
          </a:xfrm>
        </p:grpSpPr>
        <p:sp>
          <p:nvSpPr>
            <p:cNvPr id="29" name="Rectangle 11"/>
            <p:cNvSpPr>
              <a:spLocks noChangeArrowheads="1"/>
            </p:cNvSpPr>
            <p:nvPr/>
          </p:nvSpPr>
          <p:spPr bwMode="auto">
            <a:xfrm>
              <a:off x="732473" y="1936799"/>
              <a:ext cx="9867789" cy="3614028"/>
            </a:xfrm>
            <a:prstGeom prst="rect">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algn="ctr">
                <a:defRPr/>
              </a:pPr>
              <a:endParaRPr lang="zh-CN" altLang="zh-CN" sz="1400" dirty="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1" name="矩形 30"/>
            <p:cNvSpPr/>
            <p:nvPr/>
          </p:nvSpPr>
          <p:spPr>
            <a:xfrm>
              <a:off x="1935478" y="2245421"/>
              <a:ext cx="8039693" cy="2713715"/>
            </a:xfrm>
            <a:prstGeom prst="rect">
              <a:avLst/>
            </a:prstGeom>
          </p:spPr>
          <p:txBody>
            <a:bodyPr wrap="square">
              <a:spAutoFit/>
            </a:bodyPr>
            <a:lstStyle/>
            <a:p>
              <a:pPr algn="ctr">
                <a:lnSpc>
                  <a:spcPct val="150000"/>
                </a:lnSpc>
                <a:defRPr/>
              </a:pPr>
              <a:r>
                <a:rPr lang="zh-CN" altLang="en-US" sz="2400" b="1" dirty="0">
                  <a:solidFill>
                    <a:prstClr val="white"/>
                  </a:solidFill>
                  <a:latin typeface="微软雅黑" panose="020B0503020204020204" pitchFamily="34" charset="-122"/>
                  <a:ea typeface="微软雅黑" panose="020B0503020204020204" pitchFamily="34" charset="-122"/>
                </a:rPr>
                <a:t>读原文、悟原理，</a:t>
              </a:r>
              <a:r>
                <a:rPr lang="zh-CN" altLang="en-US" sz="2400" b="1" dirty="0">
                  <a:solidFill>
                    <a:prstClr val="white"/>
                  </a:solidFill>
                  <a:latin typeface="微软雅黑" panose="020B0503020204020204" pitchFamily="34" charset="-122"/>
                  <a:ea typeface="微软雅黑" panose="020B0503020204020204" pitchFamily="34" charset="-122"/>
                  <a:sym typeface="+mn-ea"/>
                </a:rPr>
                <a:t>筑牢理论之基</a:t>
              </a:r>
              <a:endParaRPr lang="zh-CN" altLang="en-US" sz="2400" b="1" dirty="0">
                <a:solidFill>
                  <a:prstClr val="white"/>
                </a:solidFill>
                <a:latin typeface="微软雅黑" panose="020B0503020204020204" pitchFamily="34" charset="-122"/>
                <a:ea typeface="微软雅黑" panose="020B0503020204020204" pitchFamily="34" charset="-122"/>
              </a:endParaRPr>
            </a:p>
            <a:p>
              <a:pPr algn="ctr">
                <a:lnSpc>
                  <a:spcPct val="150000"/>
                </a:lnSpc>
                <a:defRPr/>
              </a:pPr>
              <a:r>
                <a:rPr lang="zh-CN" altLang="en-US" sz="2400" b="1" dirty="0">
                  <a:solidFill>
                    <a:prstClr val="white"/>
                  </a:solidFill>
                  <a:latin typeface="微软雅黑" panose="020B0503020204020204" pitchFamily="34" charset="-122"/>
                  <a:ea typeface="微软雅黑" panose="020B0503020204020204" pitchFamily="34" charset="-122"/>
                </a:rPr>
                <a:t>勤学习、善提高，</a:t>
              </a:r>
              <a:r>
                <a:rPr lang="zh-CN" altLang="en-US" sz="2400" b="1" dirty="0">
                  <a:solidFill>
                    <a:prstClr val="white"/>
                  </a:solidFill>
                  <a:latin typeface="微软雅黑" panose="020B0503020204020204" pitchFamily="34" charset="-122"/>
                  <a:ea typeface="微软雅黑" panose="020B0503020204020204" pitchFamily="34" charset="-122"/>
                  <a:sym typeface="+mn-ea"/>
                </a:rPr>
                <a:t>补足精神之钙</a:t>
              </a:r>
              <a:endParaRPr lang="zh-CN" altLang="en-US" sz="2400" b="1" dirty="0">
                <a:solidFill>
                  <a:prstClr val="white"/>
                </a:solidFill>
                <a:latin typeface="微软雅黑" panose="020B0503020204020204" pitchFamily="34" charset="-122"/>
                <a:ea typeface="微软雅黑" panose="020B0503020204020204" pitchFamily="34" charset="-122"/>
              </a:endParaRPr>
            </a:p>
            <a:p>
              <a:pPr algn="ctr">
                <a:lnSpc>
                  <a:spcPct val="150000"/>
                </a:lnSpc>
                <a:defRPr/>
              </a:pPr>
              <a:r>
                <a:rPr lang="zh-CN" altLang="en-US" sz="2400" b="1" dirty="0">
                  <a:solidFill>
                    <a:prstClr val="white"/>
                  </a:solidFill>
                  <a:latin typeface="微软雅黑" panose="020B0503020204020204" pitchFamily="34" charset="-122"/>
                  <a:ea typeface="微软雅黑" panose="020B0503020204020204" pitchFamily="34" charset="-122"/>
                </a:rPr>
                <a:t>察民情、暖民心，</a:t>
              </a:r>
              <a:r>
                <a:rPr lang="zh-CN" altLang="en-US" sz="2400" b="1" dirty="0">
                  <a:solidFill>
                    <a:prstClr val="white"/>
                  </a:solidFill>
                  <a:latin typeface="微软雅黑" panose="020B0503020204020204" pitchFamily="34" charset="-122"/>
                  <a:ea typeface="微软雅黑" panose="020B0503020204020204" pitchFamily="34" charset="-122"/>
                  <a:sym typeface="+mn-ea"/>
                </a:rPr>
                <a:t>站稳人民立场</a:t>
              </a:r>
              <a:endParaRPr lang="zh-CN" altLang="en-US" sz="2400" b="1" dirty="0">
                <a:solidFill>
                  <a:prstClr val="white"/>
                </a:solidFill>
                <a:latin typeface="微软雅黑" panose="020B0503020204020204" pitchFamily="34" charset="-122"/>
                <a:ea typeface="微软雅黑" panose="020B0503020204020204" pitchFamily="34" charset="-122"/>
              </a:endParaRPr>
            </a:p>
          </p:txBody>
        </p:sp>
      </p:grp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绽放“理想”火花</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35" presetClass="path" presetSubtype="0" accel="50000" decel="50000" fill="hold" nodeType="withEffect">
                                  <p:stCondLst>
                                    <p:cond delay="0"/>
                                  </p:stCondLst>
                                  <p:childTnLst>
                                    <p:animMotion origin="layout" path="M -6.25E-7 -3.7037E-6 L 0.18997 -3.7037E-6 " pathEditMode="relative" rAng="0" ptsTypes="AA">
                                      <p:cBhvr>
                                        <p:cTn id="17" dur="1000" spd="-100000" fill="hold"/>
                                        <p:tgtEl>
                                          <p:spTgt spid="25"/>
                                        </p:tgtEl>
                                        <p:attrNameLst>
                                          <p:attrName>ppt_x</p:attrName>
                                          <p:attrName>ppt_y</p:attrName>
                                        </p:attrNameLst>
                                      </p:cBhvr>
                                      <p:rCtr x="9492" y="0"/>
                                    </p:animMotion>
                                  </p:childTnLst>
                                </p:cTn>
                              </p:par>
                              <p:par>
                                <p:cTn id="18" presetID="53" presetClass="entr" presetSubtype="1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35" presetClass="path" presetSubtype="0" accel="50000" decel="50000" fill="hold" nodeType="withEffect">
                                  <p:stCondLst>
                                    <p:cond delay="0"/>
                                  </p:stCondLst>
                                  <p:childTnLst>
                                    <p:animMotion origin="layout" path="M 0 -3.7037E-6 L -0.41185 -3.7037E-6 " pathEditMode="relative" rAng="0" ptsTypes="AA">
                                      <p:cBhvr>
                                        <p:cTn id="24" dur="1000" spd="-100000" fill="hold"/>
                                        <p:tgtEl>
                                          <p:spTgt spid="26"/>
                                        </p:tgtEl>
                                        <p:attrNameLst>
                                          <p:attrName>ppt_x</p:attrName>
                                          <p:attrName>ppt_y</p:attrName>
                                        </p:attrNameLst>
                                      </p:cBhvr>
                                      <p:rCtr x="-20599" y="0"/>
                                    </p:animMotion>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250" fill="hold"/>
                                        <p:tgtEl>
                                          <p:spTgt spid="28"/>
                                        </p:tgtEl>
                                        <p:attrNameLst>
                                          <p:attrName>ppt_w</p:attrName>
                                        </p:attrNameLst>
                                      </p:cBhvr>
                                      <p:tavLst>
                                        <p:tav tm="0">
                                          <p:val>
                                            <p:fltVal val="0"/>
                                          </p:val>
                                        </p:tav>
                                        <p:tav tm="100000">
                                          <p:val>
                                            <p:strVal val="#ppt_w"/>
                                          </p:val>
                                        </p:tav>
                                      </p:tavLst>
                                    </p:anim>
                                    <p:anim calcmode="lin" valueType="num">
                                      <p:cBhvr>
                                        <p:cTn id="29" dur="250" fill="hold"/>
                                        <p:tgtEl>
                                          <p:spTgt spid="28"/>
                                        </p:tgtEl>
                                        <p:attrNameLst>
                                          <p:attrName>ppt_h</p:attrName>
                                        </p:attrNameLst>
                                      </p:cBhvr>
                                      <p:tavLst>
                                        <p:tav tm="0">
                                          <p:val>
                                            <p:fltVal val="0"/>
                                          </p:val>
                                        </p:tav>
                                        <p:tav tm="100000">
                                          <p:val>
                                            <p:strVal val="#ppt_h"/>
                                          </p:val>
                                        </p:tav>
                                      </p:tavLst>
                                    </p:anim>
                                    <p:animEffect transition="in" filter="fade">
                                      <p:cBhvr>
                                        <p:cTn id="30" dur="250"/>
                                        <p:tgtEl>
                                          <p:spTgt spid="28"/>
                                        </p:tgtEl>
                                      </p:cBhvr>
                                    </p:animEffect>
                                  </p:childTnLst>
                                </p:cTn>
                              </p:par>
                              <p:par>
                                <p:cTn id="31" presetID="6" presetClass="emph" presetSubtype="0" decel="100000" fill="hold" grpId="1" nodeType="withEffect">
                                  <p:stCondLst>
                                    <p:cond delay="200"/>
                                  </p:stCondLst>
                                  <p:childTnLst>
                                    <p:animScale>
                                      <p:cBhvr>
                                        <p:cTn id="32" dur="250" fill="hold"/>
                                        <p:tgtEl>
                                          <p:spTgt spid="28"/>
                                        </p:tgtEl>
                                      </p:cBhvr>
                                      <p:by x="120000" y="120000"/>
                                    </p:animScale>
                                  </p:childTnLst>
                                </p:cTn>
                              </p:par>
                              <p:par>
                                <p:cTn id="33" presetID="6" presetClass="emph" presetSubtype="0" decel="100000" fill="hold" grpId="2" nodeType="withEffect">
                                  <p:stCondLst>
                                    <p:cond delay="400"/>
                                  </p:stCondLst>
                                  <p:childTnLst>
                                    <p:animScale>
                                      <p:cBhvr>
                                        <p:cTn id="34" dur="250" fill="hold"/>
                                        <p:tgtEl>
                                          <p:spTgt spid="28"/>
                                        </p:tgtEl>
                                      </p:cBhvr>
                                      <p:by x="83000" y="83000"/>
                                    </p:animScale>
                                  </p:childTnLst>
                                </p:cTn>
                              </p:par>
                            </p:childTnLst>
                          </p:cTn>
                        </p:par>
                      </p:childTnLst>
                    </p:cTn>
                  </p:par>
                  <p:par>
                    <p:cTn id="35" fill="hold">
                      <p:stCondLst>
                        <p:cond delay="indefinite"/>
                      </p:stCondLst>
                      <p:childTnLst>
                        <p:par>
                          <p:cTn id="36" fill="hold">
                            <p:stCondLst>
                              <p:cond delay="0"/>
                            </p:stCondLst>
                            <p:childTnLst>
                              <p:par>
                                <p:cTn id="37" presetID="29"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ppt_x</p:attrName>
                                        </p:attrNameLst>
                                      </p:cBhvr>
                                      <p:tavLst>
                                        <p:tav tm="0">
                                          <p:val>
                                            <p:strVal val="#ppt_x-.2"/>
                                          </p:val>
                                        </p:tav>
                                        <p:tav tm="100000">
                                          <p:val>
                                            <p:strVal val="#ppt_x"/>
                                          </p:val>
                                        </p:tav>
                                      </p:tavLst>
                                    </p:anim>
                                    <p:anim calcmode="lin" valueType="num">
                                      <p:cBhvr>
                                        <p:cTn id="40"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9"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1000" fill="hold"/>
                                        <p:tgtEl>
                                          <p:spTgt spid="10"/>
                                        </p:tgtEl>
                                        <p:attrNameLst>
                                          <p:attrName>ppt_x</p:attrName>
                                        </p:attrNameLst>
                                      </p:cBhvr>
                                      <p:tavLst>
                                        <p:tav tm="0">
                                          <p:val>
                                            <p:strVal val="#ppt_x-.2"/>
                                          </p:val>
                                        </p:tav>
                                        <p:tav tm="100000">
                                          <p:val>
                                            <p:strVal val="#ppt_x"/>
                                          </p:val>
                                        </p:tav>
                                      </p:tavLst>
                                    </p:anim>
                                    <p:anim calcmode="lin" valueType="num">
                                      <p:cBhvr>
                                        <p:cTn id="47"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48" dur="1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8" grpId="2" animBg="1"/>
      <p:bldP spid="14" grpId="0"/>
      <p:bldP spid="14" grpId="1"/>
      <p:bldP spid="2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screen"/>
          <a:stretch>
            <a:fillRect/>
          </a:stretch>
        </p:blipFill>
        <p:spPr>
          <a:xfrm>
            <a:off x="5382578" y="5737759"/>
            <a:ext cx="6809422" cy="1120241"/>
          </a:xfrm>
          <a:prstGeom prst="rect">
            <a:avLst/>
          </a:prstGeom>
        </p:spPr>
      </p:pic>
      <p:pic>
        <p:nvPicPr>
          <p:cNvPr id="19" name="图片 18"/>
          <p:cNvPicPr>
            <a:picLocks noChangeAspect="1"/>
          </p:cNvPicPr>
          <p:nvPr/>
        </p:nvPicPr>
        <p:blipFill>
          <a:blip r:embed="rId4" cstate="screen"/>
          <a:stretch>
            <a:fillRect/>
          </a:stretch>
        </p:blipFill>
        <p:spPr>
          <a:xfrm>
            <a:off x="0" y="4049960"/>
            <a:ext cx="4460240" cy="2788989"/>
          </a:xfrm>
          <a:prstGeom prst="rect">
            <a:avLst/>
          </a:prstGeom>
        </p:spPr>
      </p:pic>
      <p:pic>
        <p:nvPicPr>
          <p:cNvPr id="74" name="图片 73"/>
          <p:cNvPicPr>
            <a:picLocks noChangeAspect="1"/>
          </p:cNvPicPr>
          <p:nvPr/>
        </p:nvPicPr>
        <p:blipFill>
          <a:blip r:embed="rId5"/>
          <a:stretch>
            <a:fillRect/>
          </a:stretch>
        </p:blipFill>
        <p:spPr>
          <a:xfrm rot="20902340" flipH="1">
            <a:off x="686735" y="622930"/>
            <a:ext cx="3143832" cy="1309931"/>
          </a:xfrm>
          <a:prstGeom prst="rect">
            <a:avLst/>
          </a:prstGeom>
        </p:spPr>
      </p:pic>
      <p:sp>
        <p:nvSpPr>
          <p:cNvPr id="77" name="Freeform 29"/>
          <p:cNvSpPr/>
          <p:nvPr/>
        </p:nvSpPr>
        <p:spPr bwMode="auto">
          <a:xfrm>
            <a:off x="5221018" y="590692"/>
            <a:ext cx="1749965" cy="1563763"/>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C00000"/>
              </a:solidFill>
              <a:latin typeface="字体视界-NEW魏碑体" panose="02010601030101010101" pitchFamily="2" charset="-122"/>
              <a:ea typeface="字体视界-NEW魏碑体" panose="02010601030101010101" pitchFamily="2" charset="-122"/>
              <a:cs typeface="+mn-ea"/>
              <a:sym typeface="+mn-lt"/>
            </a:endParaRPr>
          </a:p>
        </p:txBody>
      </p:sp>
      <p:sp>
        <p:nvSpPr>
          <p:cNvPr id="78" name="文本框 77"/>
          <p:cNvSpPr txBox="1"/>
          <p:nvPr/>
        </p:nvSpPr>
        <p:spPr>
          <a:xfrm>
            <a:off x="2956660" y="2812731"/>
            <a:ext cx="6278880" cy="1014730"/>
          </a:xfrm>
          <a:prstGeom prst="rect">
            <a:avLst/>
          </a:prstGeom>
          <a:noFill/>
        </p:spPr>
        <p:txBody>
          <a:bodyPr wrap="none" rtlCol="0">
            <a:spAutoFit/>
          </a:bodyPr>
          <a:lstStyle/>
          <a:p>
            <a:pPr algn="ctr"/>
            <a:r>
              <a:rPr lang="zh-CN" altLang="en-US"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绽放</a:t>
            </a:r>
            <a:r>
              <a:rPr lang="en-US" altLang="zh-CN"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担当</a:t>
            </a:r>
            <a:r>
              <a:rPr lang="en-US" altLang="zh-CN"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火花</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blinds(horizontal)">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4" cstate="screen"/>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绽放担当火花</a:t>
            </a: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矩形 28"/>
          <p:cNvSpPr/>
          <p:nvPr/>
        </p:nvSpPr>
        <p:spPr>
          <a:xfrm>
            <a:off x="356235" y="5137150"/>
            <a:ext cx="3865245" cy="1831340"/>
          </a:xfrm>
          <a:prstGeom prst="rect">
            <a:avLst/>
          </a:prstGeom>
          <a:ln>
            <a:noFill/>
          </a:ln>
        </p:spPr>
        <p:txBody>
          <a:bodyPr wrap="square">
            <a:noAutofit/>
          </a:bodyPr>
          <a:lstStyle/>
          <a:p>
            <a:pPr>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78F927E-483F-C2F2-39FC-EE2E0E78D081}"/>
              </a:ext>
            </a:extLst>
          </p:cNvPr>
          <p:cNvSpPr txBox="1"/>
          <p:nvPr/>
        </p:nvSpPr>
        <p:spPr>
          <a:xfrm>
            <a:off x="1679864" y="1177636"/>
            <a:ext cx="8832273" cy="830997"/>
          </a:xfrm>
          <a:prstGeom prst="rect">
            <a:avLst/>
          </a:prstGeom>
          <a:noFill/>
        </p:spPr>
        <p:txBody>
          <a:bodyPr wrap="square" rtlCol="0">
            <a:spAutoFit/>
          </a:bodyPr>
          <a:lstStyle/>
          <a:p>
            <a:r>
              <a:rPr lang="zh-CN" altLang="en-US" sz="4800" b="1" dirty="0">
                <a:solidFill>
                  <a:srgbClr val="C00000"/>
                </a:solidFill>
                <a:latin typeface="微软雅黑" panose="020B0503020204020204" pitchFamily="34" charset="-122"/>
                <a:ea typeface="微软雅黑" panose="020B0503020204020204" pitchFamily="34" charset="-122"/>
              </a:rPr>
              <a:t>“担当”在二十大报告中的体现</a:t>
            </a:r>
          </a:p>
        </p:txBody>
      </p:sp>
      <p:pic>
        <p:nvPicPr>
          <p:cNvPr id="7" name="图片 6">
            <a:extLst>
              <a:ext uri="{FF2B5EF4-FFF2-40B4-BE49-F238E27FC236}">
                <a16:creationId xmlns:a16="http://schemas.microsoft.com/office/drawing/2014/main" id="{B4614CFE-C221-CD0F-964C-EC3B920E065C}"/>
              </a:ext>
            </a:extLst>
          </p:cNvPr>
          <p:cNvPicPr>
            <a:picLocks noChangeAspect="1"/>
          </p:cNvPicPr>
          <p:nvPr/>
        </p:nvPicPr>
        <p:blipFill>
          <a:blip r:embed="rId5"/>
          <a:stretch>
            <a:fillRect/>
          </a:stretch>
        </p:blipFill>
        <p:spPr>
          <a:xfrm>
            <a:off x="0" y="2120612"/>
            <a:ext cx="12192000" cy="12119"/>
          </a:xfrm>
          <a:prstGeom prst="rect">
            <a:avLst/>
          </a:prstGeom>
        </p:spPr>
      </p:pic>
      <p:cxnSp>
        <p:nvCxnSpPr>
          <p:cNvPr id="12" name="直接连接符 11">
            <a:extLst>
              <a:ext uri="{FF2B5EF4-FFF2-40B4-BE49-F238E27FC236}">
                <a16:creationId xmlns:a16="http://schemas.microsoft.com/office/drawing/2014/main" id="{52191C81-35D3-08F4-0488-22E10C907AAB}"/>
              </a:ext>
            </a:extLst>
          </p:cNvPr>
          <p:cNvCxnSpPr>
            <a:stCxn id="7" idx="2"/>
          </p:cNvCxnSpPr>
          <p:nvPr/>
        </p:nvCxnSpPr>
        <p:spPr>
          <a:xfrm>
            <a:off x="6096000" y="2132731"/>
            <a:ext cx="76200" cy="4725269"/>
          </a:xfrm>
          <a:prstGeom prst="line">
            <a:avLst/>
          </a:prstGeom>
        </p:spPr>
        <p:style>
          <a:lnRef idx="3">
            <a:schemeClr val="accent4"/>
          </a:lnRef>
          <a:fillRef idx="0">
            <a:schemeClr val="accent4"/>
          </a:fillRef>
          <a:effectRef idx="2">
            <a:schemeClr val="accent4"/>
          </a:effectRef>
          <a:fontRef idx="minor">
            <a:schemeClr val="tx1"/>
          </a:fontRef>
        </p:style>
      </p:cxnSp>
      <p:sp>
        <p:nvSpPr>
          <p:cNvPr id="13" name="文本框 12">
            <a:extLst>
              <a:ext uri="{FF2B5EF4-FFF2-40B4-BE49-F238E27FC236}">
                <a16:creationId xmlns:a16="http://schemas.microsoft.com/office/drawing/2014/main" id="{31C8807E-67C4-D817-2633-69C3C24AC0AE}"/>
              </a:ext>
            </a:extLst>
          </p:cNvPr>
          <p:cNvSpPr txBox="1"/>
          <p:nvPr/>
        </p:nvSpPr>
        <p:spPr>
          <a:xfrm>
            <a:off x="893618" y="2473036"/>
            <a:ext cx="4835237" cy="3785652"/>
          </a:xfrm>
          <a:prstGeom prst="rect">
            <a:avLst/>
          </a:prstGeom>
          <a:noFill/>
        </p:spPr>
        <p:txBody>
          <a:bodyPr wrap="square" rtlCol="0">
            <a:spAutoFit/>
          </a:bodyPr>
          <a:lstStyle/>
          <a:p>
            <a:r>
              <a:rPr lang="zh-CN" altLang="zh-CN" sz="3000" b="1" dirty="0">
                <a:cs typeface="+mn-ea"/>
              </a:rPr>
              <a:t>广泛践行社会主义核心价值观，弘扬以伟大建党精神为源头的中国共产党人精神谱系，深入开展社会主义核心价值观宣传教育，深化爱国主义、集体主义、社会主义教育，着力培养担当民族复兴大任的时代新人。</a:t>
            </a:r>
            <a:endParaRPr lang="zh-CN" altLang="en-US" sz="3000" b="1" dirty="0">
              <a:cs typeface="+mn-ea"/>
            </a:endParaRPr>
          </a:p>
        </p:txBody>
      </p:sp>
      <p:sp>
        <p:nvSpPr>
          <p:cNvPr id="14" name="文本框 13">
            <a:extLst>
              <a:ext uri="{FF2B5EF4-FFF2-40B4-BE49-F238E27FC236}">
                <a16:creationId xmlns:a16="http://schemas.microsoft.com/office/drawing/2014/main" id="{DD112F4F-6ECD-280A-EF57-628A6C2F7B65}"/>
              </a:ext>
            </a:extLst>
          </p:cNvPr>
          <p:cNvSpPr txBox="1"/>
          <p:nvPr/>
        </p:nvSpPr>
        <p:spPr>
          <a:xfrm>
            <a:off x="6668839" y="2473036"/>
            <a:ext cx="4629543" cy="3785652"/>
          </a:xfrm>
          <a:prstGeom prst="rect">
            <a:avLst/>
          </a:prstGeom>
          <a:noFill/>
        </p:spPr>
        <p:txBody>
          <a:bodyPr wrap="square" rtlCol="0">
            <a:spAutoFit/>
          </a:bodyPr>
          <a:lstStyle/>
          <a:p>
            <a:pPr algn="just">
              <a:lnSpc>
                <a:spcPts val="3150"/>
              </a:lnSpc>
              <a:spcBef>
                <a:spcPts val="1500"/>
              </a:spcBef>
            </a:pPr>
            <a:r>
              <a:rPr lang="zh-CN" altLang="zh-CN" sz="3000" b="1" dirty="0">
                <a:cs typeface="+mn-ea"/>
              </a:rPr>
              <a:t>广大青年要坚定不移听党话、跟党走，怀抱梦想又脚踏实地，敢想敢为又善作善成，立志做有理想、敢担当、能吃苦、肯奋斗的新时代好青年，让青春在全面建设社会主义现代化国家的火热实践中绽放绚丽之花。</a:t>
            </a:r>
          </a:p>
        </p:txBody>
      </p:sp>
    </p:spTree>
    <p:custDataLst>
      <p:tags r:id="rId1"/>
    </p:custDataLst>
    <p:extLst>
      <p:ext uri="{BB962C8B-B14F-4D97-AF65-F5344CB8AC3E}">
        <p14:creationId xmlns:p14="http://schemas.microsoft.com/office/powerpoint/2010/main" val="1400098067"/>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35" presetClass="path" presetSubtype="0" accel="50000" decel="50000" fill="hold" nodeType="withEffect">
                                  <p:stCondLst>
                                    <p:cond delay="0"/>
                                  </p:stCondLst>
                                  <p:childTnLst>
                                    <p:animMotion origin="layout" path="M -6.25E-7 -3.7037E-6 L 0.18997 -3.7037E-6 " pathEditMode="relative" rAng="0" ptsTypes="AA">
                                      <p:cBhvr>
                                        <p:cTn id="17" dur="1000" spd="-100000" fill="hold"/>
                                        <p:tgtEl>
                                          <p:spTgt spid="25"/>
                                        </p:tgtEl>
                                        <p:attrNameLst>
                                          <p:attrName>ppt_x</p:attrName>
                                          <p:attrName>ppt_y</p:attrName>
                                        </p:attrNameLst>
                                      </p:cBhvr>
                                      <p:rCtr x="9492" y="0"/>
                                    </p:animMotion>
                                  </p:childTnLst>
                                </p:cTn>
                              </p:par>
                              <p:par>
                                <p:cTn id="18" presetID="53" presetClass="entr" presetSubtype="1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35" presetClass="path" presetSubtype="0" accel="50000" decel="50000" fill="hold" nodeType="withEffect">
                                  <p:stCondLst>
                                    <p:cond delay="0"/>
                                  </p:stCondLst>
                                  <p:childTnLst>
                                    <p:animMotion origin="layout" path="M 0 -3.7037E-6 L -0.41185 -3.7037E-6 " pathEditMode="relative" rAng="0" ptsTypes="AA">
                                      <p:cBhvr>
                                        <p:cTn id="24" dur="1000" spd="-100000" fill="hold"/>
                                        <p:tgtEl>
                                          <p:spTgt spid="26"/>
                                        </p:tgtEl>
                                        <p:attrNameLst>
                                          <p:attrName>ppt_x</p:attrName>
                                          <p:attrName>ppt_y</p:attrName>
                                        </p:attrNameLst>
                                      </p:cBhvr>
                                      <p:rCtr x="-20599" y="0"/>
                                    </p:animMotion>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250" fill="hold"/>
                                        <p:tgtEl>
                                          <p:spTgt spid="28"/>
                                        </p:tgtEl>
                                        <p:attrNameLst>
                                          <p:attrName>ppt_w</p:attrName>
                                        </p:attrNameLst>
                                      </p:cBhvr>
                                      <p:tavLst>
                                        <p:tav tm="0">
                                          <p:val>
                                            <p:fltVal val="0"/>
                                          </p:val>
                                        </p:tav>
                                        <p:tav tm="100000">
                                          <p:val>
                                            <p:strVal val="#ppt_w"/>
                                          </p:val>
                                        </p:tav>
                                      </p:tavLst>
                                    </p:anim>
                                    <p:anim calcmode="lin" valueType="num">
                                      <p:cBhvr>
                                        <p:cTn id="29" dur="250" fill="hold"/>
                                        <p:tgtEl>
                                          <p:spTgt spid="28"/>
                                        </p:tgtEl>
                                        <p:attrNameLst>
                                          <p:attrName>ppt_h</p:attrName>
                                        </p:attrNameLst>
                                      </p:cBhvr>
                                      <p:tavLst>
                                        <p:tav tm="0">
                                          <p:val>
                                            <p:fltVal val="0"/>
                                          </p:val>
                                        </p:tav>
                                        <p:tav tm="100000">
                                          <p:val>
                                            <p:strVal val="#ppt_h"/>
                                          </p:val>
                                        </p:tav>
                                      </p:tavLst>
                                    </p:anim>
                                    <p:animEffect transition="in" filter="fade">
                                      <p:cBhvr>
                                        <p:cTn id="30" dur="250"/>
                                        <p:tgtEl>
                                          <p:spTgt spid="28"/>
                                        </p:tgtEl>
                                      </p:cBhvr>
                                    </p:animEffect>
                                  </p:childTnLst>
                                </p:cTn>
                              </p:par>
                              <p:par>
                                <p:cTn id="31" presetID="6" presetClass="emph" presetSubtype="0" decel="100000" fill="hold" grpId="1" nodeType="withEffect">
                                  <p:stCondLst>
                                    <p:cond delay="200"/>
                                  </p:stCondLst>
                                  <p:childTnLst>
                                    <p:animScale>
                                      <p:cBhvr>
                                        <p:cTn id="32" dur="250" fill="hold"/>
                                        <p:tgtEl>
                                          <p:spTgt spid="28"/>
                                        </p:tgtEl>
                                      </p:cBhvr>
                                      <p:by x="120000" y="120000"/>
                                    </p:animScale>
                                  </p:childTnLst>
                                </p:cTn>
                              </p:par>
                              <p:par>
                                <p:cTn id="33" presetID="6" presetClass="emph" presetSubtype="0" decel="100000" fill="hold" grpId="2" nodeType="withEffect">
                                  <p:stCondLst>
                                    <p:cond delay="400"/>
                                  </p:stCondLst>
                                  <p:childTnLst>
                                    <p:animScale>
                                      <p:cBhvr>
                                        <p:cTn id="34" dur="250" fill="hold"/>
                                        <p:tgtEl>
                                          <p:spTgt spid="28"/>
                                        </p:tgtEl>
                                      </p:cBhvr>
                                      <p:by x="83000" y="83000"/>
                                    </p:animScale>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nodePh="1">
                                  <p:stCondLst>
                                    <p:cond delay="0"/>
                                  </p:stCondLst>
                                  <p:endCondLst>
                                    <p:cond evt="begin" delay="0">
                                      <p:tn val="37"/>
                                    </p:cond>
                                  </p:end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barn(inVertical)">
                                      <p:cBhvr>
                                        <p:cTn id="46" dur="500"/>
                                        <p:tgtEl>
                                          <p:spTgt spid="5"/>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1500"/>
                                        <p:tgtEl>
                                          <p:spTgt spid="13"/>
                                        </p:tgtEl>
                                      </p:cBhvr>
                                    </p:animEffect>
                                    <p:anim calcmode="lin" valueType="num">
                                      <p:cBhvr>
                                        <p:cTn id="52" dur="1500" fill="hold"/>
                                        <p:tgtEl>
                                          <p:spTgt spid="13"/>
                                        </p:tgtEl>
                                        <p:attrNameLst>
                                          <p:attrName>ppt_x</p:attrName>
                                        </p:attrNameLst>
                                      </p:cBhvr>
                                      <p:tavLst>
                                        <p:tav tm="0">
                                          <p:val>
                                            <p:strVal val="#ppt_x"/>
                                          </p:val>
                                        </p:tav>
                                        <p:tav tm="100000">
                                          <p:val>
                                            <p:strVal val="#ppt_x"/>
                                          </p:val>
                                        </p:tav>
                                      </p:tavLst>
                                    </p:anim>
                                    <p:anim calcmode="lin" valueType="num">
                                      <p:cBhvr>
                                        <p:cTn id="53" dur="1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2"/>
                                        </p:tgtEl>
                                        <p:attrNameLst>
                                          <p:attrName>style.visibility</p:attrName>
                                        </p:attrNameLst>
                                      </p:cBhvr>
                                      <p:to>
                                        <p:strVal val="visible"/>
                                      </p:to>
                                    </p:set>
                                    <p:anim calcmode="lin" valueType="num">
                                      <p:cBhvr additive="base">
                                        <p:cTn id="58" dur="500" fill="hold"/>
                                        <p:tgtEl>
                                          <p:spTgt spid="12"/>
                                        </p:tgtEl>
                                        <p:attrNameLst>
                                          <p:attrName>ppt_x</p:attrName>
                                        </p:attrNameLst>
                                      </p:cBhvr>
                                      <p:tavLst>
                                        <p:tav tm="0">
                                          <p:val>
                                            <p:strVal val="#ppt_x"/>
                                          </p:val>
                                        </p:tav>
                                        <p:tav tm="100000">
                                          <p:val>
                                            <p:strVal val="#ppt_x"/>
                                          </p:val>
                                        </p:tav>
                                      </p:tavLst>
                                    </p:anim>
                                    <p:anim calcmode="lin" valueType="num">
                                      <p:cBhvr additive="base">
                                        <p:cTn id="5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fade">
                                      <p:cBhvr>
                                        <p:cTn id="64" dur="1500"/>
                                        <p:tgtEl>
                                          <p:spTgt spid="14"/>
                                        </p:tgtEl>
                                      </p:cBhvr>
                                    </p:animEffect>
                                    <p:anim calcmode="lin" valueType="num">
                                      <p:cBhvr>
                                        <p:cTn id="65" dur="1500" fill="hold"/>
                                        <p:tgtEl>
                                          <p:spTgt spid="14"/>
                                        </p:tgtEl>
                                        <p:attrNameLst>
                                          <p:attrName>ppt_x</p:attrName>
                                        </p:attrNameLst>
                                      </p:cBhvr>
                                      <p:tavLst>
                                        <p:tav tm="0">
                                          <p:val>
                                            <p:strVal val="#ppt_x"/>
                                          </p:val>
                                        </p:tav>
                                        <p:tav tm="100000">
                                          <p:val>
                                            <p:strVal val="#ppt_x"/>
                                          </p:val>
                                        </p:tav>
                                      </p:tavLst>
                                    </p:anim>
                                    <p:anim calcmode="lin" valueType="num">
                                      <p:cBhvr>
                                        <p:cTn id="66" dur="15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8" grpId="1" animBg="1"/>
      <p:bldP spid="28" grpId="2" animBg="1"/>
      <p:bldP spid="29" grpId="0"/>
      <p:bldP spid="29" grpId="1"/>
      <p:bldP spid="5" grpId="0"/>
      <p:bldP spid="13" grpId="0"/>
      <p:bldP spid="1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圆角矩形 8"/>
          <p:cNvSpPr/>
          <p:nvPr/>
        </p:nvSpPr>
        <p:spPr>
          <a:xfrm>
            <a:off x="8536420" y="2237132"/>
            <a:ext cx="3484880" cy="2200275"/>
          </a:xfrm>
          <a:prstGeom prst="roundRect">
            <a:avLst/>
          </a:prstGeom>
          <a:blipFill rotWithShape="1">
            <a:blip r:embed="rId4"/>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0" name="圆角矩形 9"/>
          <p:cNvSpPr/>
          <p:nvPr/>
        </p:nvSpPr>
        <p:spPr>
          <a:xfrm>
            <a:off x="105583" y="2237133"/>
            <a:ext cx="3484880" cy="2200275"/>
          </a:xfrm>
          <a:prstGeom prst="roundRect">
            <a:avLst/>
          </a:prstGeom>
          <a:blipFill rotWithShape="1">
            <a:blip r:embed="rId3"/>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sp>
        <p:nvSpPr>
          <p:cNvPr id="8" name="圆角矩形 7"/>
          <p:cNvSpPr/>
          <p:nvPr/>
        </p:nvSpPr>
        <p:spPr>
          <a:xfrm>
            <a:off x="6889288" y="1800225"/>
            <a:ext cx="4041775" cy="3237865"/>
          </a:xfrm>
          <a:prstGeom prst="roundRect">
            <a:avLst/>
          </a:prstGeom>
          <a:blipFill rotWithShape="1">
            <a:blip r:embed="rId5"/>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3" name="圆角矩形 2"/>
          <p:cNvSpPr/>
          <p:nvPr/>
        </p:nvSpPr>
        <p:spPr>
          <a:xfrm>
            <a:off x="1174750" y="1718339"/>
            <a:ext cx="4041775" cy="3237865"/>
          </a:xfrm>
          <a:prstGeom prst="roundRect">
            <a:avLst/>
          </a:prstGeom>
          <a:blipFill rotWithShape="1">
            <a:blip r:embed="rId6"/>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2" name="圆角矩形 11"/>
          <p:cNvSpPr/>
          <p:nvPr/>
        </p:nvSpPr>
        <p:spPr>
          <a:xfrm>
            <a:off x="3342957" y="862330"/>
            <a:ext cx="5506085" cy="4714240"/>
          </a:xfrm>
          <a:prstGeom prst="roundRect">
            <a:avLst/>
          </a:prstGeom>
          <a:blipFill rotWithShape="1">
            <a:blip r:embed="rId7"/>
            <a:stretch>
              <a:fillRect/>
            </a:stretch>
          </a:bli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 name="矩形 4"/>
          <p:cNvSpPr/>
          <p:nvPr/>
        </p:nvSpPr>
        <p:spPr>
          <a:xfrm>
            <a:off x="3317990" y="5911908"/>
            <a:ext cx="5218430" cy="691515"/>
          </a:xfrm>
          <a:prstGeom prst="rect">
            <a:avLst/>
          </a:prstGeom>
          <a:ln>
            <a:noFill/>
          </a:ln>
        </p:spPr>
        <p:txBody>
          <a:bodyPr wrap="square">
            <a:no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逆行执甲者，</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疫</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线排头兵</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焦劲松</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stretch>
            <a:fillRect/>
          </a:stretch>
        </a:blipFill>
        <a:effectLst/>
      </p:bgPr>
    </p:bg>
    <p:spTree>
      <p:nvGrpSpPr>
        <p:cNvPr id="1" name=""/>
        <p:cNvGrpSpPr/>
        <p:nvPr/>
      </p:nvGrpSpPr>
      <p:grpSpPr>
        <a:xfrm>
          <a:off x="0" y="0"/>
          <a:ext cx="0" cy="0"/>
          <a:chOff x="0" y="0"/>
          <a:chExt cx="0" cy="0"/>
        </a:xfrm>
      </p:grpSpPr>
      <p:sp>
        <p:nvSpPr>
          <p:cNvPr id="9" name="圆角矩形 8"/>
          <p:cNvSpPr/>
          <p:nvPr/>
        </p:nvSpPr>
        <p:spPr>
          <a:xfrm>
            <a:off x="8515348" y="2195078"/>
            <a:ext cx="3484880" cy="2200275"/>
          </a:xfrm>
          <a:prstGeom prst="roundRect">
            <a:avLst/>
          </a:prstGeom>
          <a:blipFill rotWithShape="1">
            <a:blip r:embed="rId4"/>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10" name="圆角矩形 9"/>
          <p:cNvSpPr/>
          <p:nvPr/>
        </p:nvSpPr>
        <p:spPr>
          <a:xfrm>
            <a:off x="133293" y="2195079"/>
            <a:ext cx="3484880" cy="2200275"/>
          </a:xfrm>
          <a:prstGeom prst="roundRect">
            <a:avLst/>
          </a:prstGeom>
          <a:blipFill rotWithShape="1">
            <a:blip r:embed="rId5"/>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a:p>
        </p:txBody>
      </p:sp>
      <p:sp>
        <p:nvSpPr>
          <p:cNvPr id="8" name="圆角矩形 7"/>
          <p:cNvSpPr/>
          <p:nvPr/>
        </p:nvSpPr>
        <p:spPr>
          <a:xfrm>
            <a:off x="6766791" y="1724776"/>
            <a:ext cx="4041775" cy="3237865"/>
          </a:xfrm>
          <a:prstGeom prst="roundRect">
            <a:avLst/>
          </a:prstGeom>
          <a:blipFill rotWithShape="1">
            <a:blip r:embed="rId3"/>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sp>
        <p:nvSpPr>
          <p:cNvPr id="3" name="圆角矩形 2"/>
          <p:cNvSpPr/>
          <p:nvPr/>
        </p:nvSpPr>
        <p:spPr>
          <a:xfrm>
            <a:off x="1235076" y="1600517"/>
            <a:ext cx="4041775" cy="3237865"/>
          </a:xfrm>
          <a:prstGeom prst="roundRect">
            <a:avLst/>
          </a:prstGeom>
          <a:blipFill rotWithShape="1">
            <a:blip r:embed="rId6"/>
            <a:stretch>
              <a:fillRect/>
            </a:stretch>
          </a:blip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sp>
        <p:nvSpPr>
          <p:cNvPr id="12" name="圆角矩形 11"/>
          <p:cNvSpPr/>
          <p:nvPr/>
        </p:nvSpPr>
        <p:spPr>
          <a:xfrm>
            <a:off x="3009263" y="862330"/>
            <a:ext cx="5506085" cy="4714240"/>
          </a:xfrm>
          <a:prstGeom prst="roundRect">
            <a:avLst/>
          </a:prstGeom>
          <a:blipFill rotWithShape="1">
            <a:blip r:embed="rId7"/>
            <a:stretch>
              <a:fillRect/>
            </a:stretch>
          </a:blip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CN" altLang="en-US"/>
          </a:p>
        </p:txBody>
      </p:sp>
      <p:sp>
        <p:nvSpPr>
          <p:cNvPr id="5" name="矩形 4"/>
          <p:cNvSpPr/>
          <p:nvPr/>
        </p:nvSpPr>
        <p:spPr>
          <a:xfrm>
            <a:off x="3106417" y="5747501"/>
            <a:ext cx="5311775" cy="691515"/>
          </a:xfrm>
          <a:prstGeom prst="rect">
            <a:avLst/>
          </a:prstGeom>
          <a:ln>
            <a:noFill/>
          </a:ln>
        </p:spPr>
        <p:txBody>
          <a:bodyPr wrap="square">
            <a:noAutofit/>
          </a:bodyPr>
          <a:lstStyle/>
          <a:p>
            <a:pPr>
              <a:lnSpc>
                <a:spcPct val="150000"/>
              </a:lnSpc>
            </a:pPr>
            <a:r>
              <a:rPr lang="zh-CN" altLang="en-US" sz="2400" b="1" dirty="0">
                <a:latin typeface="微软雅黑" panose="020B0503020204020204" pitchFamily="34" charset="-122"/>
                <a:ea typeface="微软雅黑" panose="020B0503020204020204" pitchFamily="34" charset="-122"/>
              </a:rPr>
              <a:t>护平安勇担当，红色圣地守护人</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李勇</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screen"/>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6" name="组合 5"/>
          <p:cNvGrpSpPr/>
          <p:nvPr/>
        </p:nvGrpSpPr>
        <p:grpSpPr>
          <a:xfrm>
            <a:off x="1458301" y="2013072"/>
            <a:ext cx="4466154" cy="536471"/>
            <a:chOff x="-718574" y="2643609"/>
            <a:chExt cx="848194" cy="1334896"/>
          </a:xfrm>
        </p:grpSpPr>
        <p:sp>
          <p:nvSpPr>
            <p:cNvPr id="7" name="Rectangle 11"/>
            <p:cNvSpPr>
              <a:spLocks noChangeArrowheads="1"/>
            </p:cNvSpPr>
            <p:nvPr/>
          </p:nvSpPr>
          <p:spPr bwMode="auto">
            <a:xfrm>
              <a:off x="-718574" y="2643609"/>
              <a:ext cx="848194" cy="1320771"/>
            </a:xfrm>
            <a:prstGeom prst="roundRect">
              <a:avLst>
                <a:gd name="adj" fmla="val 50000"/>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algn="ctr"/>
              <a:endParaRPr lang="zh-CN" altLang="zh-CN" sz="280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8" name="矩形 38"/>
            <p:cNvSpPr>
              <a:spLocks noChangeArrowheads="1"/>
            </p:cNvSpPr>
            <p:nvPr/>
          </p:nvSpPr>
          <p:spPr bwMode="auto">
            <a:xfrm>
              <a:off x="-538418" y="2682852"/>
              <a:ext cx="439695" cy="129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ctr"/>
              <a:r>
                <a:rPr lang="zh-CN" altLang="en-US" sz="2800" b="1" dirty="0">
                  <a:solidFill>
                    <a:schemeClr val="bg1"/>
                  </a:solidFill>
                  <a:ea typeface="微软雅黑" panose="020B0503020204020204" pitchFamily="34" charset="-122"/>
                  <a:sym typeface="方正兰亭黑_GBK" pitchFamily="2" charset="-122"/>
                </a:rPr>
                <a:t>扛起勇毅担当</a:t>
              </a:r>
            </a:p>
          </p:txBody>
        </p:sp>
      </p:grpSp>
      <p:grpSp>
        <p:nvGrpSpPr>
          <p:cNvPr id="10" name="组合 9"/>
          <p:cNvGrpSpPr/>
          <p:nvPr/>
        </p:nvGrpSpPr>
        <p:grpSpPr>
          <a:xfrm>
            <a:off x="2643505" y="2757805"/>
            <a:ext cx="8609330" cy="173990"/>
            <a:chOff x="-2401822" y="4682325"/>
            <a:chExt cx="8609333" cy="173986"/>
          </a:xfrm>
        </p:grpSpPr>
        <p:cxnSp>
          <p:nvCxnSpPr>
            <p:cNvPr id="11" name="直接连接符 10"/>
            <p:cNvCxnSpPr/>
            <p:nvPr/>
          </p:nvCxnSpPr>
          <p:spPr>
            <a:xfrm>
              <a:off x="-2401822" y="4758196"/>
              <a:ext cx="847750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圆: 空心 11"/>
            <p:cNvSpPr/>
            <p:nvPr/>
          </p:nvSpPr>
          <p:spPr>
            <a:xfrm>
              <a:off x="6033525" y="4682325"/>
              <a:ext cx="173986" cy="173986"/>
            </a:xfrm>
            <a:prstGeom prst="donu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14" name="TextBox 42"/>
          <p:cNvSpPr txBox="1">
            <a:spLocks noChangeArrowheads="1"/>
          </p:cNvSpPr>
          <p:nvPr/>
        </p:nvSpPr>
        <p:spPr bwMode="auto">
          <a:xfrm>
            <a:off x="5839307" y="2383166"/>
            <a:ext cx="515293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algn="just">
              <a:spcBef>
                <a:spcPct val="0"/>
              </a:spcBef>
              <a:buFontTx/>
              <a:buNone/>
            </a:pPr>
            <a:r>
              <a:rPr lang="zh-CN" altLang="en-US" sz="2400" b="1" dirty="0">
                <a:solidFill>
                  <a:srgbClr val="C00000"/>
                </a:solidFill>
                <a:latin typeface="微软雅黑" panose="020B0503020204020204" pitchFamily="34" charset="-122"/>
              </a:rPr>
              <a:t>吹响一往无前的冲锋号</a:t>
            </a:r>
          </a:p>
        </p:txBody>
      </p:sp>
      <p:grpSp>
        <p:nvGrpSpPr>
          <p:cNvPr id="23" name="组合 22"/>
          <p:cNvGrpSpPr/>
          <p:nvPr/>
        </p:nvGrpSpPr>
        <p:grpSpPr>
          <a:xfrm>
            <a:off x="2643505" y="3435985"/>
            <a:ext cx="6375400" cy="2334895"/>
            <a:chOff x="732473" y="1936799"/>
            <a:chExt cx="9867789" cy="3614028"/>
          </a:xfrm>
        </p:grpSpPr>
        <p:sp>
          <p:nvSpPr>
            <p:cNvPr id="29" name="Rectangle 11"/>
            <p:cNvSpPr>
              <a:spLocks noChangeArrowheads="1"/>
            </p:cNvSpPr>
            <p:nvPr/>
          </p:nvSpPr>
          <p:spPr bwMode="auto">
            <a:xfrm>
              <a:off x="732473" y="1936799"/>
              <a:ext cx="9867789" cy="3614028"/>
            </a:xfrm>
            <a:prstGeom prst="rect">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algn="ctr">
                <a:defRPr/>
              </a:pPr>
              <a:endParaRPr lang="zh-CN" altLang="zh-CN" sz="1400" dirty="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1" name="矩形 30"/>
            <p:cNvSpPr/>
            <p:nvPr/>
          </p:nvSpPr>
          <p:spPr>
            <a:xfrm>
              <a:off x="1935478" y="2245421"/>
              <a:ext cx="8039693" cy="2713715"/>
            </a:xfrm>
            <a:prstGeom prst="rect">
              <a:avLst/>
            </a:prstGeom>
          </p:spPr>
          <p:txBody>
            <a:bodyPr wrap="square">
              <a:spAutoFit/>
            </a:bodyPr>
            <a:lstStyle/>
            <a:p>
              <a:pPr algn="ctr">
                <a:lnSpc>
                  <a:spcPct val="150000"/>
                </a:lnSpc>
                <a:defRPr/>
              </a:pPr>
              <a:r>
                <a:rPr lang="zh-CN" altLang="en-US" sz="2400" b="1" dirty="0">
                  <a:solidFill>
                    <a:prstClr val="white"/>
                  </a:solidFill>
                  <a:latin typeface="微软雅黑" panose="020B0503020204020204" pitchFamily="34" charset="-122"/>
                  <a:ea typeface="微软雅黑" panose="020B0503020204020204" pitchFamily="34" charset="-122"/>
                </a:rPr>
                <a:t>涵养“心无小我”的使命感</a:t>
              </a:r>
            </a:p>
            <a:p>
              <a:pPr algn="ctr">
                <a:lnSpc>
                  <a:spcPct val="150000"/>
                </a:lnSpc>
                <a:defRPr/>
              </a:pPr>
              <a:r>
                <a:rPr lang="zh-CN" altLang="en-US" sz="2400" b="1" dirty="0">
                  <a:solidFill>
                    <a:prstClr val="white"/>
                  </a:solidFill>
                  <a:latin typeface="微软雅黑" panose="020B0503020204020204" pitchFamily="34" charset="-122"/>
                  <a:ea typeface="微软雅黑" panose="020B0503020204020204" pitchFamily="34" charset="-122"/>
                  <a:sym typeface="+mn-ea"/>
                </a:rPr>
                <a:t>涵养“实践有我”的紧迫感</a:t>
              </a:r>
              <a:endParaRPr lang="zh-CN" altLang="en-US" sz="2400" b="1" dirty="0">
                <a:solidFill>
                  <a:prstClr val="white"/>
                </a:solidFill>
                <a:latin typeface="微软雅黑" panose="020B0503020204020204" pitchFamily="34" charset="-122"/>
                <a:ea typeface="微软雅黑" panose="020B0503020204020204" pitchFamily="34" charset="-122"/>
              </a:endParaRPr>
            </a:p>
            <a:p>
              <a:pPr algn="ctr">
                <a:lnSpc>
                  <a:spcPct val="150000"/>
                </a:lnSpc>
                <a:defRPr/>
              </a:pPr>
              <a:r>
                <a:rPr lang="zh-CN" altLang="en-US" sz="2400" b="1" dirty="0">
                  <a:solidFill>
                    <a:prstClr val="white"/>
                  </a:solidFill>
                  <a:latin typeface="微软雅黑" panose="020B0503020204020204" pitchFamily="34" charset="-122"/>
                  <a:ea typeface="微软雅黑" panose="020B0503020204020204" pitchFamily="34" charset="-122"/>
                </a:rPr>
                <a:t>涵养“斗争看我”的责任感</a:t>
              </a:r>
            </a:p>
          </p:txBody>
        </p:sp>
      </p:grpSp>
      <p:sp>
        <p:nvSpPr>
          <p:cNvPr id="4" name="矩形 3"/>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担当</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火花</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35" presetClass="path" presetSubtype="0" accel="50000" decel="50000" fill="hold" nodeType="withEffect">
                                  <p:stCondLst>
                                    <p:cond delay="0"/>
                                  </p:stCondLst>
                                  <p:childTnLst>
                                    <p:animMotion origin="layout" path="M -6.25E-7 -3.7037E-6 L 0.18997 -3.7037E-6 " pathEditMode="relative" rAng="0" ptsTypes="AA">
                                      <p:cBhvr>
                                        <p:cTn id="17" dur="1000" spd="-100000" fill="hold"/>
                                        <p:tgtEl>
                                          <p:spTgt spid="25"/>
                                        </p:tgtEl>
                                        <p:attrNameLst>
                                          <p:attrName>ppt_x</p:attrName>
                                          <p:attrName>ppt_y</p:attrName>
                                        </p:attrNameLst>
                                      </p:cBhvr>
                                      <p:rCtr x="9492" y="0"/>
                                    </p:animMotion>
                                  </p:childTnLst>
                                </p:cTn>
                              </p:par>
                              <p:par>
                                <p:cTn id="18" presetID="53" presetClass="entr" presetSubtype="1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35" presetClass="path" presetSubtype="0" accel="50000" decel="50000" fill="hold" nodeType="withEffect">
                                  <p:stCondLst>
                                    <p:cond delay="0"/>
                                  </p:stCondLst>
                                  <p:childTnLst>
                                    <p:animMotion origin="layout" path="M 0 -3.7037E-6 L -0.41185 -3.7037E-6 " pathEditMode="relative" rAng="0" ptsTypes="AA">
                                      <p:cBhvr>
                                        <p:cTn id="24" dur="1000" spd="-100000" fill="hold"/>
                                        <p:tgtEl>
                                          <p:spTgt spid="26"/>
                                        </p:tgtEl>
                                        <p:attrNameLst>
                                          <p:attrName>ppt_x</p:attrName>
                                          <p:attrName>ppt_y</p:attrName>
                                        </p:attrNameLst>
                                      </p:cBhvr>
                                      <p:rCtr x="-20599" y="0"/>
                                    </p:animMotion>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250" fill="hold"/>
                                        <p:tgtEl>
                                          <p:spTgt spid="28"/>
                                        </p:tgtEl>
                                        <p:attrNameLst>
                                          <p:attrName>ppt_w</p:attrName>
                                        </p:attrNameLst>
                                      </p:cBhvr>
                                      <p:tavLst>
                                        <p:tav tm="0">
                                          <p:val>
                                            <p:fltVal val="0"/>
                                          </p:val>
                                        </p:tav>
                                        <p:tav tm="100000">
                                          <p:val>
                                            <p:strVal val="#ppt_w"/>
                                          </p:val>
                                        </p:tav>
                                      </p:tavLst>
                                    </p:anim>
                                    <p:anim calcmode="lin" valueType="num">
                                      <p:cBhvr>
                                        <p:cTn id="29" dur="250" fill="hold"/>
                                        <p:tgtEl>
                                          <p:spTgt spid="28"/>
                                        </p:tgtEl>
                                        <p:attrNameLst>
                                          <p:attrName>ppt_h</p:attrName>
                                        </p:attrNameLst>
                                      </p:cBhvr>
                                      <p:tavLst>
                                        <p:tav tm="0">
                                          <p:val>
                                            <p:fltVal val="0"/>
                                          </p:val>
                                        </p:tav>
                                        <p:tav tm="100000">
                                          <p:val>
                                            <p:strVal val="#ppt_h"/>
                                          </p:val>
                                        </p:tav>
                                      </p:tavLst>
                                    </p:anim>
                                    <p:animEffect transition="in" filter="fade">
                                      <p:cBhvr>
                                        <p:cTn id="30" dur="250"/>
                                        <p:tgtEl>
                                          <p:spTgt spid="28"/>
                                        </p:tgtEl>
                                      </p:cBhvr>
                                    </p:animEffect>
                                  </p:childTnLst>
                                </p:cTn>
                              </p:par>
                              <p:par>
                                <p:cTn id="31" presetID="6" presetClass="emph" presetSubtype="0" decel="100000" fill="hold" grpId="1" nodeType="withEffect">
                                  <p:stCondLst>
                                    <p:cond delay="200"/>
                                  </p:stCondLst>
                                  <p:childTnLst>
                                    <p:animScale>
                                      <p:cBhvr>
                                        <p:cTn id="32" dur="250" fill="hold"/>
                                        <p:tgtEl>
                                          <p:spTgt spid="28"/>
                                        </p:tgtEl>
                                      </p:cBhvr>
                                      <p:by x="120000" y="120000"/>
                                    </p:animScale>
                                  </p:childTnLst>
                                </p:cTn>
                              </p:par>
                              <p:par>
                                <p:cTn id="33" presetID="6" presetClass="emph" presetSubtype="0" decel="100000" fill="hold" grpId="2" nodeType="withEffect">
                                  <p:stCondLst>
                                    <p:cond delay="400"/>
                                  </p:stCondLst>
                                  <p:childTnLst>
                                    <p:animScale>
                                      <p:cBhvr>
                                        <p:cTn id="34" dur="250" fill="hold"/>
                                        <p:tgtEl>
                                          <p:spTgt spid="28"/>
                                        </p:tgtEl>
                                      </p:cBhvr>
                                      <p:by x="83000" y="83000"/>
                                    </p:animScale>
                                  </p:childTnLst>
                                </p:cTn>
                              </p:par>
                            </p:childTnLst>
                          </p:cTn>
                        </p:par>
                      </p:childTnLst>
                    </p:cTn>
                  </p:par>
                  <p:par>
                    <p:cTn id="35" fill="hold">
                      <p:stCondLst>
                        <p:cond delay="indefinite"/>
                      </p:stCondLst>
                      <p:childTnLst>
                        <p:par>
                          <p:cTn id="36" fill="hold">
                            <p:stCondLst>
                              <p:cond delay="0"/>
                            </p:stCondLst>
                            <p:childTnLst>
                              <p:par>
                                <p:cTn id="37" presetID="29"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ppt_x</p:attrName>
                                        </p:attrNameLst>
                                      </p:cBhvr>
                                      <p:tavLst>
                                        <p:tav tm="0">
                                          <p:val>
                                            <p:strVal val="#ppt_x-.2"/>
                                          </p:val>
                                        </p:tav>
                                        <p:tav tm="100000">
                                          <p:val>
                                            <p:strVal val="#ppt_x"/>
                                          </p:val>
                                        </p:tav>
                                      </p:tavLst>
                                    </p:anim>
                                    <p:anim calcmode="lin" valueType="num">
                                      <p:cBhvr>
                                        <p:cTn id="40"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9"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1000" fill="hold"/>
                                        <p:tgtEl>
                                          <p:spTgt spid="10"/>
                                        </p:tgtEl>
                                        <p:attrNameLst>
                                          <p:attrName>ppt_x</p:attrName>
                                        </p:attrNameLst>
                                      </p:cBhvr>
                                      <p:tavLst>
                                        <p:tav tm="0">
                                          <p:val>
                                            <p:strVal val="#ppt_x-.2"/>
                                          </p:val>
                                        </p:tav>
                                        <p:tav tm="100000">
                                          <p:val>
                                            <p:strVal val="#ppt_x"/>
                                          </p:val>
                                        </p:tav>
                                      </p:tavLst>
                                    </p:anim>
                                    <p:anim calcmode="lin" valueType="num">
                                      <p:cBhvr>
                                        <p:cTn id="47"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48" dur="1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bldLvl="0" animBg="1"/>
      <p:bldP spid="28" grpId="2" bldLvl="0" animBg="1"/>
      <p:bldP spid="14" grpId="0"/>
      <p:bldP spid="14" grpId="1"/>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screen"/>
          <a:stretch>
            <a:fillRect/>
          </a:stretch>
        </p:blipFill>
        <p:spPr>
          <a:xfrm>
            <a:off x="5382578" y="5737759"/>
            <a:ext cx="6809422" cy="1120241"/>
          </a:xfrm>
          <a:prstGeom prst="rect">
            <a:avLst/>
          </a:prstGeom>
        </p:spPr>
      </p:pic>
      <p:pic>
        <p:nvPicPr>
          <p:cNvPr id="19" name="图片 18"/>
          <p:cNvPicPr>
            <a:picLocks noChangeAspect="1"/>
          </p:cNvPicPr>
          <p:nvPr/>
        </p:nvPicPr>
        <p:blipFill>
          <a:blip r:embed="rId4" cstate="screen"/>
          <a:stretch>
            <a:fillRect/>
          </a:stretch>
        </p:blipFill>
        <p:spPr>
          <a:xfrm>
            <a:off x="0" y="4049960"/>
            <a:ext cx="4460240" cy="2788989"/>
          </a:xfrm>
          <a:prstGeom prst="rect">
            <a:avLst/>
          </a:prstGeom>
        </p:spPr>
      </p:pic>
      <p:pic>
        <p:nvPicPr>
          <p:cNvPr id="74" name="图片 73"/>
          <p:cNvPicPr>
            <a:picLocks noChangeAspect="1"/>
          </p:cNvPicPr>
          <p:nvPr/>
        </p:nvPicPr>
        <p:blipFill>
          <a:blip r:embed="rId5"/>
          <a:stretch>
            <a:fillRect/>
          </a:stretch>
        </p:blipFill>
        <p:spPr>
          <a:xfrm rot="20902340" flipH="1">
            <a:off x="686735" y="622930"/>
            <a:ext cx="3143832" cy="1309931"/>
          </a:xfrm>
          <a:prstGeom prst="rect">
            <a:avLst/>
          </a:prstGeom>
        </p:spPr>
      </p:pic>
      <p:sp>
        <p:nvSpPr>
          <p:cNvPr id="77" name="Freeform 29"/>
          <p:cNvSpPr/>
          <p:nvPr/>
        </p:nvSpPr>
        <p:spPr bwMode="auto">
          <a:xfrm>
            <a:off x="5221018" y="590692"/>
            <a:ext cx="1749965" cy="1563763"/>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C00000"/>
              </a:solidFill>
              <a:latin typeface="字体视界-NEW魏碑体" panose="02010601030101010101" pitchFamily="2" charset="-122"/>
              <a:ea typeface="字体视界-NEW魏碑体" panose="02010601030101010101" pitchFamily="2" charset="-122"/>
              <a:cs typeface="+mn-ea"/>
              <a:sym typeface="+mn-lt"/>
            </a:endParaRPr>
          </a:p>
        </p:txBody>
      </p:sp>
      <p:sp>
        <p:nvSpPr>
          <p:cNvPr id="2" name="文本框 1"/>
          <p:cNvSpPr txBox="1"/>
          <p:nvPr/>
        </p:nvSpPr>
        <p:spPr>
          <a:xfrm>
            <a:off x="2956660" y="2812731"/>
            <a:ext cx="6278880" cy="1014730"/>
          </a:xfrm>
          <a:prstGeom prst="rect">
            <a:avLst/>
          </a:prstGeom>
          <a:noFill/>
        </p:spPr>
        <p:txBody>
          <a:bodyPr wrap="none" rtlCol="0">
            <a:spAutoFit/>
          </a:bodyPr>
          <a:lstStyle/>
          <a:p>
            <a:pPr algn="ctr"/>
            <a:r>
              <a:rPr lang="zh-CN" altLang="en-US"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绽放</a:t>
            </a:r>
            <a:r>
              <a:rPr lang="en-US" altLang="zh-CN"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奋斗</a:t>
            </a:r>
            <a:r>
              <a:rPr lang="en-US" altLang="zh-CN"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火花</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randombar(horizontal)">
                                      <p:cBhvr>
                                        <p:cTn id="7"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screen"/>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8" name="矩形 7"/>
          <p:cNvSpPr/>
          <p:nvPr/>
        </p:nvSpPr>
        <p:spPr>
          <a:xfrm>
            <a:off x="857250" y="2616200"/>
            <a:ext cx="5081270" cy="3107055"/>
          </a:xfrm>
          <a:prstGeom prst="rect">
            <a:avLst/>
          </a:prstGeom>
        </p:spPr>
        <p:txBody>
          <a:bodyPr wrap="square" lIns="105571" tIns="52784" rIns="105571" bIns="52784">
            <a:noAutofit/>
          </a:bodyPr>
          <a:lstStyle/>
          <a:p>
            <a:pPr>
              <a:lnSpc>
                <a:spcPct val="150000"/>
              </a:lnSpc>
              <a:defRPr/>
            </a:pPr>
            <a:endParaRPr dirty="0">
              <a:solidFill>
                <a:srgbClr val="E7E6E6">
                  <a:lumMod val="25000"/>
                </a:srgbClr>
              </a:solidFill>
              <a:latin typeface="微软雅黑" panose="020B0503020204020204" pitchFamily="34" charset="-122"/>
              <a:ea typeface="微软雅黑" panose="020B0503020204020204" pitchFamily="34" charset="-122"/>
              <a:cs typeface="+mn-ea"/>
              <a:sym typeface="+mn-lt"/>
            </a:endParaRPr>
          </a:p>
        </p:txBody>
      </p:sp>
      <p:sp>
        <p:nvSpPr>
          <p:cNvPr id="17" name="矩形 1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绽放“奋斗”火花</a:t>
            </a:r>
          </a:p>
        </p:txBody>
      </p:sp>
      <p:sp>
        <p:nvSpPr>
          <p:cNvPr id="2" name="文本框 1">
            <a:extLst>
              <a:ext uri="{FF2B5EF4-FFF2-40B4-BE49-F238E27FC236}">
                <a16:creationId xmlns:a16="http://schemas.microsoft.com/office/drawing/2014/main" id="{A5233976-70DF-C43D-C275-81D211F65AC7}"/>
              </a:ext>
            </a:extLst>
          </p:cNvPr>
          <p:cNvSpPr txBox="1"/>
          <p:nvPr/>
        </p:nvSpPr>
        <p:spPr>
          <a:xfrm>
            <a:off x="1499962" y="1149464"/>
            <a:ext cx="9192076" cy="830997"/>
          </a:xfrm>
          <a:prstGeom prst="rect">
            <a:avLst/>
          </a:prstGeom>
          <a:noFill/>
        </p:spPr>
        <p:txBody>
          <a:bodyPr wrap="square" rtlCol="0">
            <a:spAutoFit/>
          </a:bodyPr>
          <a:lstStyle/>
          <a:p>
            <a:r>
              <a:rPr lang="en-US" altLang="zh-CN" sz="4800" b="1" dirty="0">
                <a:solidFill>
                  <a:srgbClr val="C00000"/>
                </a:solidFill>
                <a:latin typeface="微软雅黑" panose="020B0503020204020204" pitchFamily="34" charset="-122"/>
                <a:ea typeface="微软雅黑" panose="020B0503020204020204" pitchFamily="34" charset="-122"/>
              </a:rPr>
              <a:t>“</a:t>
            </a:r>
            <a:r>
              <a:rPr lang="zh-CN" altLang="en-US" sz="4800" b="1" dirty="0">
                <a:solidFill>
                  <a:srgbClr val="C00000"/>
                </a:solidFill>
                <a:latin typeface="微软雅黑" panose="020B0503020204020204" pitchFamily="34" charset="-122"/>
                <a:ea typeface="微软雅黑" panose="020B0503020204020204" pitchFamily="34" charset="-122"/>
              </a:rPr>
              <a:t>奋斗”在二十大报告中的体现</a:t>
            </a:r>
          </a:p>
        </p:txBody>
      </p:sp>
      <p:pic>
        <p:nvPicPr>
          <p:cNvPr id="3" name="图片 2">
            <a:extLst>
              <a:ext uri="{FF2B5EF4-FFF2-40B4-BE49-F238E27FC236}">
                <a16:creationId xmlns:a16="http://schemas.microsoft.com/office/drawing/2014/main" id="{168F6FC0-F3BE-575B-7E57-8D871B1EDC3F}"/>
              </a:ext>
            </a:extLst>
          </p:cNvPr>
          <p:cNvPicPr>
            <a:picLocks noChangeAspect="1"/>
          </p:cNvPicPr>
          <p:nvPr/>
        </p:nvPicPr>
        <p:blipFill>
          <a:blip r:embed="rId4"/>
          <a:stretch>
            <a:fillRect/>
          </a:stretch>
        </p:blipFill>
        <p:spPr>
          <a:xfrm>
            <a:off x="0" y="2120612"/>
            <a:ext cx="12192000" cy="12119"/>
          </a:xfrm>
          <a:prstGeom prst="rect">
            <a:avLst/>
          </a:prstGeom>
        </p:spPr>
      </p:pic>
      <p:cxnSp>
        <p:nvCxnSpPr>
          <p:cNvPr id="4" name="直接连接符 3">
            <a:extLst>
              <a:ext uri="{FF2B5EF4-FFF2-40B4-BE49-F238E27FC236}">
                <a16:creationId xmlns:a16="http://schemas.microsoft.com/office/drawing/2014/main" id="{2214E554-EF04-7338-FFC9-B3CB65938284}"/>
              </a:ext>
            </a:extLst>
          </p:cNvPr>
          <p:cNvCxnSpPr/>
          <p:nvPr/>
        </p:nvCxnSpPr>
        <p:spPr>
          <a:xfrm>
            <a:off x="6096000" y="2132731"/>
            <a:ext cx="76200" cy="4725269"/>
          </a:xfrm>
          <a:prstGeom prst="line">
            <a:avLst/>
          </a:prstGeom>
        </p:spPr>
        <p:style>
          <a:lnRef idx="3">
            <a:schemeClr val="accent4"/>
          </a:lnRef>
          <a:fillRef idx="0">
            <a:schemeClr val="accent4"/>
          </a:fillRef>
          <a:effectRef idx="2">
            <a:schemeClr val="accent4"/>
          </a:effectRef>
          <a:fontRef idx="minor">
            <a:schemeClr val="tx1"/>
          </a:fontRef>
        </p:style>
      </p:cxnSp>
      <p:sp>
        <p:nvSpPr>
          <p:cNvPr id="5" name="文本框 4">
            <a:extLst>
              <a:ext uri="{FF2B5EF4-FFF2-40B4-BE49-F238E27FC236}">
                <a16:creationId xmlns:a16="http://schemas.microsoft.com/office/drawing/2014/main" id="{A1AA9C95-A8A7-21F4-CA2A-495306CE2733}"/>
              </a:ext>
            </a:extLst>
          </p:cNvPr>
          <p:cNvSpPr txBox="1"/>
          <p:nvPr/>
        </p:nvSpPr>
        <p:spPr>
          <a:xfrm>
            <a:off x="413788" y="2206889"/>
            <a:ext cx="5869908" cy="4781527"/>
          </a:xfrm>
          <a:prstGeom prst="rect">
            <a:avLst/>
          </a:prstGeom>
          <a:noFill/>
        </p:spPr>
        <p:txBody>
          <a:bodyPr wrap="square" rtlCol="0">
            <a:spAutoFit/>
          </a:bodyPr>
          <a:lstStyle/>
          <a:p>
            <a:r>
              <a:rPr lang="zh-CN" altLang="zh-CN" sz="3000" b="1" dirty="0">
                <a:cs typeface="+mn-ea"/>
              </a:rPr>
              <a:t>走过百年奋斗历程的中国共产党在革命性锻造中更加坚强有力，在坚持和发展中国特色社会主义的历史进程中始终成为坚强领导核心。中国人民的前进动力更加强大、奋斗精神更加昂扬、必胜信念更加坚定，中国共产党和中国人民正信心百倍推进中华民族从站起来、富起来到强起来的伟大飞跃。</a:t>
            </a:r>
            <a:endParaRPr lang="zh-CN" altLang="en-US" sz="3000" b="1" dirty="0">
              <a:cs typeface="+mn-ea"/>
            </a:endParaRPr>
          </a:p>
        </p:txBody>
      </p:sp>
      <p:sp>
        <p:nvSpPr>
          <p:cNvPr id="9" name="文本框 8">
            <a:extLst>
              <a:ext uri="{FF2B5EF4-FFF2-40B4-BE49-F238E27FC236}">
                <a16:creationId xmlns:a16="http://schemas.microsoft.com/office/drawing/2014/main" id="{30A114DE-CB76-4393-6545-E6A31D420271}"/>
              </a:ext>
            </a:extLst>
          </p:cNvPr>
          <p:cNvSpPr txBox="1"/>
          <p:nvPr/>
        </p:nvSpPr>
        <p:spPr>
          <a:xfrm>
            <a:off x="6118630" y="2357936"/>
            <a:ext cx="5659582" cy="3970318"/>
          </a:xfrm>
          <a:prstGeom prst="rect">
            <a:avLst/>
          </a:prstGeom>
          <a:noFill/>
        </p:spPr>
        <p:txBody>
          <a:bodyPr wrap="square" rtlCol="0">
            <a:spAutoFit/>
          </a:bodyPr>
          <a:lstStyle/>
          <a:p>
            <a:pPr algn="just">
              <a:lnSpc>
                <a:spcPts val="3150"/>
              </a:lnSpc>
              <a:spcBef>
                <a:spcPts val="1500"/>
              </a:spcBef>
            </a:pPr>
            <a:r>
              <a:rPr lang="zh-CN" altLang="zh-CN" sz="3000" b="1" dirty="0">
                <a:cs typeface="+mn-ea"/>
              </a:rPr>
              <a:t>党用伟大奋斗创造了百年伟业，也一定能用新的伟大奋斗创造新的伟业。全党全军全国各族人民要紧密团结在党中央周围，牢记空谈误国、实干兴邦，坚定信心、同心同德，埋头苦干、奋勇前进，为全面建设社会主义现代化国家、全面推进中华民族伟大复兴而团结奋斗！</a:t>
            </a:r>
          </a:p>
          <a:p>
            <a:pPr algn="just"/>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35" presetClass="path" presetSubtype="0" accel="50000" decel="50000" fill="hold" nodeType="withEffect">
                                  <p:stCondLst>
                                    <p:cond delay="0"/>
                                  </p:stCondLst>
                                  <p:childTnLst>
                                    <p:animMotion origin="layout" path="M -6.25E-7 -3.7037E-6 L 0.18997 -3.7037E-6 " pathEditMode="relative" rAng="0" ptsTypes="AA">
                                      <p:cBhvr>
                                        <p:cTn id="17" dur="1000" spd="-100000" fill="hold"/>
                                        <p:tgtEl>
                                          <p:spTgt spid="25"/>
                                        </p:tgtEl>
                                        <p:attrNameLst>
                                          <p:attrName>ppt_x</p:attrName>
                                          <p:attrName>ppt_y</p:attrName>
                                        </p:attrNameLst>
                                      </p:cBhvr>
                                      <p:rCtr x="9492" y="0"/>
                                    </p:animMotion>
                                  </p:childTnLst>
                                </p:cTn>
                              </p:par>
                              <p:par>
                                <p:cTn id="18" presetID="53" presetClass="entr" presetSubtype="1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35" presetClass="path" presetSubtype="0" accel="50000" decel="50000" fill="hold" nodeType="withEffect">
                                  <p:stCondLst>
                                    <p:cond delay="0"/>
                                  </p:stCondLst>
                                  <p:childTnLst>
                                    <p:animMotion origin="layout" path="M 0 -3.7037E-6 L -0.41185 -3.7037E-6 " pathEditMode="relative" rAng="0" ptsTypes="AA">
                                      <p:cBhvr>
                                        <p:cTn id="24" dur="1000" spd="-100000" fill="hold"/>
                                        <p:tgtEl>
                                          <p:spTgt spid="26"/>
                                        </p:tgtEl>
                                        <p:attrNameLst>
                                          <p:attrName>ppt_x</p:attrName>
                                          <p:attrName>ppt_y</p:attrName>
                                        </p:attrNameLst>
                                      </p:cBhvr>
                                      <p:rCtr x="-20599" y="0"/>
                                    </p:animMotion>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250" fill="hold"/>
                                        <p:tgtEl>
                                          <p:spTgt spid="28"/>
                                        </p:tgtEl>
                                        <p:attrNameLst>
                                          <p:attrName>ppt_w</p:attrName>
                                        </p:attrNameLst>
                                      </p:cBhvr>
                                      <p:tavLst>
                                        <p:tav tm="0">
                                          <p:val>
                                            <p:fltVal val="0"/>
                                          </p:val>
                                        </p:tav>
                                        <p:tav tm="100000">
                                          <p:val>
                                            <p:strVal val="#ppt_w"/>
                                          </p:val>
                                        </p:tav>
                                      </p:tavLst>
                                    </p:anim>
                                    <p:anim calcmode="lin" valueType="num">
                                      <p:cBhvr>
                                        <p:cTn id="29" dur="250" fill="hold"/>
                                        <p:tgtEl>
                                          <p:spTgt spid="28"/>
                                        </p:tgtEl>
                                        <p:attrNameLst>
                                          <p:attrName>ppt_h</p:attrName>
                                        </p:attrNameLst>
                                      </p:cBhvr>
                                      <p:tavLst>
                                        <p:tav tm="0">
                                          <p:val>
                                            <p:fltVal val="0"/>
                                          </p:val>
                                        </p:tav>
                                        <p:tav tm="100000">
                                          <p:val>
                                            <p:strVal val="#ppt_h"/>
                                          </p:val>
                                        </p:tav>
                                      </p:tavLst>
                                    </p:anim>
                                    <p:animEffect transition="in" filter="fade">
                                      <p:cBhvr>
                                        <p:cTn id="30" dur="250"/>
                                        <p:tgtEl>
                                          <p:spTgt spid="28"/>
                                        </p:tgtEl>
                                      </p:cBhvr>
                                    </p:animEffect>
                                  </p:childTnLst>
                                </p:cTn>
                              </p:par>
                              <p:par>
                                <p:cTn id="31" presetID="6" presetClass="emph" presetSubtype="0" decel="100000" fill="hold" grpId="1" nodeType="withEffect">
                                  <p:stCondLst>
                                    <p:cond delay="200"/>
                                  </p:stCondLst>
                                  <p:childTnLst>
                                    <p:animScale>
                                      <p:cBhvr>
                                        <p:cTn id="32" dur="250" fill="hold"/>
                                        <p:tgtEl>
                                          <p:spTgt spid="28"/>
                                        </p:tgtEl>
                                      </p:cBhvr>
                                      <p:by x="120000" y="120000"/>
                                    </p:animScale>
                                  </p:childTnLst>
                                </p:cTn>
                              </p:par>
                              <p:par>
                                <p:cTn id="33" presetID="6" presetClass="emph" presetSubtype="0" decel="100000" fill="hold" grpId="2" nodeType="withEffect">
                                  <p:stCondLst>
                                    <p:cond delay="400"/>
                                  </p:stCondLst>
                                  <p:childTnLst>
                                    <p:animScale>
                                      <p:cBhvr>
                                        <p:cTn id="34" dur="250" fill="hold"/>
                                        <p:tgtEl>
                                          <p:spTgt spid="28"/>
                                        </p:tgtEl>
                                      </p:cBhvr>
                                      <p:by x="83000" y="83000"/>
                                    </p:animScale>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nodePh="1">
                                  <p:stCondLst>
                                    <p:cond delay="0"/>
                                  </p:stCondLst>
                                  <p:endCondLst>
                                    <p:cond evt="begin" delay="0">
                                      <p:tn val="37"/>
                                    </p:cond>
                                  </p:end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2"/>
                                        </p:tgtEl>
                                        <p:attrNameLst>
                                          <p:attrName>style.visibility</p:attrName>
                                        </p:attrNameLst>
                                      </p:cBhvr>
                                      <p:to>
                                        <p:strVal val="visible"/>
                                      </p:to>
                                    </p:set>
                                    <p:animEffect transition="in" filter="barn(inVertical)">
                                      <p:cBhvr>
                                        <p:cTn id="46" dur="500"/>
                                        <p:tgtEl>
                                          <p:spTgt spid="2"/>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fade">
                                      <p:cBhvr>
                                        <p:cTn id="51" dur="1500"/>
                                        <p:tgtEl>
                                          <p:spTgt spid="5"/>
                                        </p:tgtEl>
                                      </p:cBhvr>
                                    </p:animEffect>
                                    <p:anim calcmode="lin" valueType="num">
                                      <p:cBhvr>
                                        <p:cTn id="52" dur="1500" fill="hold"/>
                                        <p:tgtEl>
                                          <p:spTgt spid="5"/>
                                        </p:tgtEl>
                                        <p:attrNameLst>
                                          <p:attrName>ppt_x</p:attrName>
                                        </p:attrNameLst>
                                      </p:cBhvr>
                                      <p:tavLst>
                                        <p:tav tm="0">
                                          <p:val>
                                            <p:strVal val="#ppt_x"/>
                                          </p:val>
                                        </p:tav>
                                        <p:tav tm="100000">
                                          <p:val>
                                            <p:strVal val="#ppt_x"/>
                                          </p:val>
                                        </p:tav>
                                      </p:tavLst>
                                    </p:anim>
                                    <p:anim calcmode="lin" valueType="num">
                                      <p:cBhvr>
                                        <p:cTn id="53" dur="15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4"/>
                                        </p:tgtEl>
                                        <p:attrNameLst>
                                          <p:attrName>style.visibility</p:attrName>
                                        </p:attrNameLst>
                                      </p:cBhvr>
                                      <p:to>
                                        <p:strVal val="visible"/>
                                      </p:to>
                                    </p:set>
                                    <p:anim calcmode="lin" valueType="num">
                                      <p:cBhvr additive="base">
                                        <p:cTn id="58" dur="500" fill="hold"/>
                                        <p:tgtEl>
                                          <p:spTgt spid="4"/>
                                        </p:tgtEl>
                                        <p:attrNameLst>
                                          <p:attrName>ppt_x</p:attrName>
                                        </p:attrNameLst>
                                      </p:cBhvr>
                                      <p:tavLst>
                                        <p:tav tm="0">
                                          <p:val>
                                            <p:strVal val="#ppt_x"/>
                                          </p:val>
                                        </p:tav>
                                        <p:tav tm="100000">
                                          <p:val>
                                            <p:strVal val="#ppt_x"/>
                                          </p:val>
                                        </p:tav>
                                      </p:tavLst>
                                    </p:anim>
                                    <p:anim calcmode="lin" valueType="num">
                                      <p:cBhvr additive="base">
                                        <p:cTn id="59"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500"/>
                                        <p:tgtEl>
                                          <p:spTgt spid="9"/>
                                        </p:tgtEl>
                                      </p:cBhvr>
                                    </p:animEffect>
                                    <p:anim calcmode="lin" valueType="num">
                                      <p:cBhvr>
                                        <p:cTn id="65" dur="1500" fill="hold"/>
                                        <p:tgtEl>
                                          <p:spTgt spid="9"/>
                                        </p:tgtEl>
                                        <p:attrNameLst>
                                          <p:attrName>ppt_x</p:attrName>
                                        </p:attrNameLst>
                                      </p:cBhvr>
                                      <p:tavLst>
                                        <p:tav tm="0">
                                          <p:val>
                                            <p:strVal val="#ppt_x"/>
                                          </p:val>
                                        </p:tav>
                                        <p:tav tm="100000">
                                          <p:val>
                                            <p:strVal val="#ppt_x"/>
                                          </p:val>
                                        </p:tav>
                                      </p:tavLst>
                                    </p:anim>
                                    <p:anim calcmode="lin" valueType="num">
                                      <p:cBhvr>
                                        <p:cTn id="66" dur="1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8" grpId="2" animBg="1"/>
      <p:bldP spid="8" grpId="0"/>
      <p:bldP spid="8" grpId="1"/>
      <p:bldP spid="17" grpId="0"/>
      <p:bldP spid="2" grpId="0"/>
      <p:bldP spid="5" grpId="0"/>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screen"/>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6" name="矩形 5"/>
          <p:cNvSpPr/>
          <p:nvPr/>
        </p:nvSpPr>
        <p:spPr>
          <a:xfrm>
            <a:off x="857442" y="2061560"/>
            <a:ext cx="3840480" cy="829945"/>
          </a:xfrm>
          <a:prstGeom prst="rect">
            <a:avLst/>
          </a:prstGeom>
        </p:spPr>
        <p:txBody>
          <a:bodyPr wrap="none">
            <a:spAutoFit/>
          </a:bodyPr>
          <a:lstStyle/>
          <a:p>
            <a:pPr defTabSz="1218565">
              <a:lnSpc>
                <a:spcPct val="150000"/>
              </a:lnSpc>
              <a:defRPr/>
            </a:pPr>
            <a:r>
              <a:rPr lang="zh-CN" altLang="en-US" sz="3200" b="1" dirty="0">
                <a:solidFill>
                  <a:srgbClr val="C00000"/>
                </a:solidFill>
                <a:latin typeface="微软雅黑" panose="020B0503020204020204" pitchFamily="34" charset="-122"/>
                <a:ea typeface="微软雅黑" panose="020B0503020204020204" pitchFamily="34" charset="-122"/>
              </a:rPr>
              <a:t>习近平总书记曾强调</a:t>
            </a:r>
          </a:p>
        </p:txBody>
      </p:sp>
      <p:sp>
        <p:nvSpPr>
          <p:cNvPr id="7" name="Line 106"/>
          <p:cNvSpPr>
            <a:spLocks noChangeShapeType="1"/>
          </p:cNvSpPr>
          <p:nvPr/>
        </p:nvSpPr>
        <p:spPr bwMode="auto">
          <a:xfrm>
            <a:off x="4650740" y="2548890"/>
            <a:ext cx="1287780" cy="13335"/>
          </a:xfrm>
          <a:prstGeom prst="line">
            <a:avLst/>
          </a:prstGeom>
          <a:noFill/>
          <a:ln w="19050" cap="flat">
            <a:solidFill>
              <a:srgbClr val="C00000"/>
            </a:solidFill>
            <a:prstDash val="solid"/>
            <a:miter lim="800000"/>
            <a:tailEnd type="oval"/>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dirty="0">
              <a:solidFill>
                <a:prstClr val="white"/>
              </a:solidFill>
              <a:latin typeface="微软雅黑" panose="020B0503020204020204" pitchFamily="34" charset="-122"/>
              <a:ea typeface="微软雅黑" panose="020B0503020204020204" pitchFamily="34" charset="-122"/>
            </a:endParaRPr>
          </a:p>
        </p:txBody>
      </p:sp>
      <p:sp>
        <p:nvSpPr>
          <p:cNvPr id="8" name="矩形 7"/>
          <p:cNvSpPr/>
          <p:nvPr/>
        </p:nvSpPr>
        <p:spPr>
          <a:xfrm>
            <a:off x="857250" y="2616200"/>
            <a:ext cx="5081270" cy="3107055"/>
          </a:xfrm>
          <a:prstGeom prst="rect">
            <a:avLst/>
          </a:prstGeom>
        </p:spPr>
        <p:txBody>
          <a:bodyPr wrap="square" lIns="105571" tIns="52784" rIns="105571" bIns="52784">
            <a:noAutofit/>
          </a:bodyPr>
          <a:lstStyle/>
          <a:p>
            <a:pPr>
              <a:lnSpc>
                <a:spcPct val="150000"/>
              </a:lnSpc>
              <a:defRPr/>
            </a:pPr>
            <a:endParaRPr dirty="0">
              <a:solidFill>
                <a:srgbClr val="E7E6E6">
                  <a:lumMod val="25000"/>
                </a:srgbClr>
              </a:solidFill>
              <a:latin typeface="微软雅黑" panose="020B0503020204020204" pitchFamily="34" charset="-122"/>
              <a:ea typeface="微软雅黑" panose="020B0503020204020204" pitchFamily="34" charset="-122"/>
              <a:cs typeface="+mn-ea"/>
              <a:sym typeface="+mn-lt"/>
            </a:endParaRPr>
          </a:p>
          <a:p>
            <a:pPr>
              <a:lnSpc>
                <a:spcPct val="150000"/>
              </a:lnSpc>
              <a:defRPr/>
            </a:pPr>
            <a:r>
              <a:rPr sz="2800" dirty="0">
                <a:solidFill>
                  <a:srgbClr val="E7E6E6">
                    <a:lumMod val="25000"/>
                  </a:srgbClr>
                </a:solidFill>
                <a:latin typeface="微软雅黑" panose="020B0503020204020204" pitchFamily="34" charset="-122"/>
                <a:ea typeface="微软雅黑" panose="020B0503020204020204" pitchFamily="34" charset="-122"/>
                <a:cs typeface="+mn-ea"/>
                <a:sym typeface="+mn-lt"/>
              </a:rPr>
              <a:t>“今天，我们的生活条件好了，但奋斗精神一点都不能少，中国青年永久奋斗的好传统一点都不能丢。”</a:t>
            </a:r>
          </a:p>
        </p:txBody>
      </p:sp>
      <p:pic>
        <p:nvPicPr>
          <p:cNvPr id="110" name="图片 109"/>
          <p:cNvPicPr/>
          <p:nvPr/>
        </p:nvPicPr>
        <p:blipFill>
          <a:blip r:embed="rId4"/>
          <a:stretch>
            <a:fillRect/>
          </a:stretch>
        </p:blipFill>
        <p:spPr>
          <a:xfrm>
            <a:off x="6966585" y="2343150"/>
            <a:ext cx="4259580" cy="3964940"/>
          </a:xfrm>
          <a:prstGeom prst="rect">
            <a:avLst/>
          </a:prstGeom>
          <a:noFill/>
          <a:ln w="9525">
            <a:noFill/>
          </a:ln>
        </p:spPr>
      </p:pic>
      <p:sp>
        <p:nvSpPr>
          <p:cNvPr id="17" name="矩形 1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绽放“奋斗”火花</a:t>
            </a:r>
          </a:p>
        </p:txBody>
      </p:sp>
    </p:spTree>
    <p:extLst>
      <p:ext uri="{BB962C8B-B14F-4D97-AF65-F5344CB8AC3E}">
        <p14:creationId xmlns:p14="http://schemas.microsoft.com/office/powerpoint/2010/main" val="2472176758"/>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35" presetClass="path" presetSubtype="0" accel="50000" decel="50000" fill="hold" nodeType="withEffect">
                                  <p:stCondLst>
                                    <p:cond delay="0"/>
                                  </p:stCondLst>
                                  <p:childTnLst>
                                    <p:animMotion origin="layout" path="M -6.25E-7 -3.7037E-6 L 0.18997 -3.7037E-6 " pathEditMode="relative" rAng="0" ptsTypes="AA">
                                      <p:cBhvr>
                                        <p:cTn id="17" dur="1000" spd="-100000" fill="hold"/>
                                        <p:tgtEl>
                                          <p:spTgt spid="25"/>
                                        </p:tgtEl>
                                        <p:attrNameLst>
                                          <p:attrName>ppt_x</p:attrName>
                                          <p:attrName>ppt_y</p:attrName>
                                        </p:attrNameLst>
                                      </p:cBhvr>
                                      <p:rCtr x="9492" y="0"/>
                                    </p:animMotion>
                                  </p:childTnLst>
                                </p:cTn>
                              </p:par>
                              <p:par>
                                <p:cTn id="18" presetID="53" presetClass="entr" presetSubtype="1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35" presetClass="path" presetSubtype="0" accel="50000" decel="50000" fill="hold" nodeType="withEffect">
                                  <p:stCondLst>
                                    <p:cond delay="0"/>
                                  </p:stCondLst>
                                  <p:childTnLst>
                                    <p:animMotion origin="layout" path="M 0 -3.7037E-6 L -0.41185 -3.7037E-6 " pathEditMode="relative" rAng="0" ptsTypes="AA">
                                      <p:cBhvr>
                                        <p:cTn id="24" dur="1000" spd="-100000" fill="hold"/>
                                        <p:tgtEl>
                                          <p:spTgt spid="26"/>
                                        </p:tgtEl>
                                        <p:attrNameLst>
                                          <p:attrName>ppt_x</p:attrName>
                                          <p:attrName>ppt_y</p:attrName>
                                        </p:attrNameLst>
                                      </p:cBhvr>
                                      <p:rCtr x="-20599" y="0"/>
                                    </p:animMotion>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250" fill="hold"/>
                                        <p:tgtEl>
                                          <p:spTgt spid="28"/>
                                        </p:tgtEl>
                                        <p:attrNameLst>
                                          <p:attrName>ppt_w</p:attrName>
                                        </p:attrNameLst>
                                      </p:cBhvr>
                                      <p:tavLst>
                                        <p:tav tm="0">
                                          <p:val>
                                            <p:fltVal val="0"/>
                                          </p:val>
                                        </p:tav>
                                        <p:tav tm="100000">
                                          <p:val>
                                            <p:strVal val="#ppt_w"/>
                                          </p:val>
                                        </p:tav>
                                      </p:tavLst>
                                    </p:anim>
                                    <p:anim calcmode="lin" valueType="num">
                                      <p:cBhvr>
                                        <p:cTn id="29" dur="250" fill="hold"/>
                                        <p:tgtEl>
                                          <p:spTgt spid="28"/>
                                        </p:tgtEl>
                                        <p:attrNameLst>
                                          <p:attrName>ppt_h</p:attrName>
                                        </p:attrNameLst>
                                      </p:cBhvr>
                                      <p:tavLst>
                                        <p:tav tm="0">
                                          <p:val>
                                            <p:fltVal val="0"/>
                                          </p:val>
                                        </p:tav>
                                        <p:tav tm="100000">
                                          <p:val>
                                            <p:strVal val="#ppt_h"/>
                                          </p:val>
                                        </p:tav>
                                      </p:tavLst>
                                    </p:anim>
                                    <p:animEffect transition="in" filter="fade">
                                      <p:cBhvr>
                                        <p:cTn id="30" dur="250"/>
                                        <p:tgtEl>
                                          <p:spTgt spid="28"/>
                                        </p:tgtEl>
                                      </p:cBhvr>
                                    </p:animEffect>
                                  </p:childTnLst>
                                </p:cTn>
                              </p:par>
                              <p:par>
                                <p:cTn id="31" presetID="6" presetClass="emph" presetSubtype="0" decel="100000" fill="hold" grpId="1" nodeType="withEffect">
                                  <p:stCondLst>
                                    <p:cond delay="200"/>
                                  </p:stCondLst>
                                  <p:childTnLst>
                                    <p:animScale>
                                      <p:cBhvr>
                                        <p:cTn id="32" dur="250" fill="hold"/>
                                        <p:tgtEl>
                                          <p:spTgt spid="28"/>
                                        </p:tgtEl>
                                      </p:cBhvr>
                                      <p:by x="120000" y="120000"/>
                                    </p:animScale>
                                  </p:childTnLst>
                                </p:cTn>
                              </p:par>
                              <p:par>
                                <p:cTn id="33" presetID="6" presetClass="emph" presetSubtype="0" decel="100000" fill="hold" grpId="2" nodeType="withEffect">
                                  <p:stCondLst>
                                    <p:cond delay="400"/>
                                  </p:stCondLst>
                                  <p:childTnLst>
                                    <p:animScale>
                                      <p:cBhvr>
                                        <p:cTn id="34" dur="250" fill="hold"/>
                                        <p:tgtEl>
                                          <p:spTgt spid="28"/>
                                        </p:tgtEl>
                                      </p:cBhvr>
                                      <p:by x="83000" y="83000"/>
                                    </p:animScale>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10"/>
                                        </p:tgtEl>
                                        <p:attrNameLst>
                                          <p:attrName>style.visibility</p:attrName>
                                        </p:attrNameLst>
                                      </p:cBhvr>
                                      <p:to>
                                        <p:strVal val="visible"/>
                                      </p:to>
                                    </p:set>
                                    <p:animEffect transition="in" filter="fade">
                                      <p:cBhvr>
                                        <p:cTn id="39" dur="500"/>
                                        <p:tgtEl>
                                          <p:spTgt spid="110"/>
                                        </p:tgtEl>
                                      </p:cBhvr>
                                    </p:animEffec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6"/>
                                        </p:tgtEl>
                                        <p:attrNameLst>
                                          <p:attrName>style.visibility</p:attrName>
                                        </p:attrNameLst>
                                      </p:cBhvr>
                                      <p:to>
                                        <p:strVal val="visible"/>
                                      </p:to>
                                    </p:set>
                                    <p:anim calcmode="lin" valueType="num">
                                      <p:cBhvr additive="base">
                                        <p:cTn id="44" dur="500" fill="hold"/>
                                        <p:tgtEl>
                                          <p:spTgt spid="6"/>
                                        </p:tgtEl>
                                        <p:attrNameLst>
                                          <p:attrName>ppt_x</p:attrName>
                                        </p:attrNameLst>
                                      </p:cBhvr>
                                      <p:tavLst>
                                        <p:tav tm="0">
                                          <p:val>
                                            <p:strVal val="#ppt_x"/>
                                          </p:val>
                                        </p:tav>
                                        <p:tav tm="100000">
                                          <p:val>
                                            <p:strVal val="#ppt_x"/>
                                          </p:val>
                                        </p:tav>
                                      </p:tavLst>
                                    </p:anim>
                                    <p:anim calcmode="lin" valueType="num">
                                      <p:cBhvr additive="base">
                                        <p:cTn id="45" dur="500" fill="hold"/>
                                        <p:tgtEl>
                                          <p:spTgt spid="6"/>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7"/>
                                        </p:tgtEl>
                                        <p:attrNameLst>
                                          <p:attrName>style.visibility</p:attrName>
                                        </p:attrNameLst>
                                      </p:cBhvr>
                                      <p:to>
                                        <p:strVal val="visible"/>
                                      </p:to>
                                    </p:set>
                                    <p:anim calcmode="lin" valueType="num">
                                      <p:cBhvr additive="base">
                                        <p:cTn id="48" dur="500" fill="hold"/>
                                        <p:tgtEl>
                                          <p:spTgt spid="7"/>
                                        </p:tgtEl>
                                        <p:attrNameLst>
                                          <p:attrName>ppt_x</p:attrName>
                                        </p:attrNameLst>
                                      </p:cBhvr>
                                      <p:tavLst>
                                        <p:tav tm="0">
                                          <p:val>
                                            <p:strVal val="#ppt_x"/>
                                          </p:val>
                                        </p:tav>
                                        <p:tav tm="100000">
                                          <p:val>
                                            <p:strVal val="#ppt_x"/>
                                          </p:val>
                                        </p:tav>
                                      </p:tavLst>
                                    </p:anim>
                                    <p:anim calcmode="lin" valueType="num">
                                      <p:cBhvr additive="base">
                                        <p:cTn id="4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8"/>
                                        </p:tgtEl>
                                        <p:attrNameLst>
                                          <p:attrName>style.visibility</p:attrName>
                                        </p:attrNameLst>
                                      </p:cBhvr>
                                      <p:to>
                                        <p:strVal val="visible"/>
                                      </p:to>
                                    </p:set>
                                    <p:anim calcmode="lin" valueType="num">
                                      <p:cBhvr>
                                        <p:cTn id="54" dur="500" fill="hold"/>
                                        <p:tgtEl>
                                          <p:spTgt spid="8"/>
                                        </p:tgtEl>
                                        <p:attrNameLst>
                                          <p:attrName>ppt_w</p:attrName>
                                        </p:attrNameLst>
                                      </p:cBhvr>
                                      <p:tavLst>
                                        <p:tav tm="0">
                                          <p:val>
                                            <p:fltVal val="0"/>
                                          </p:val>
                                        </p:tav>
                                        <p:tav tm="100000">
                                          <p:val>
                                            <p:strVal val="#ppt_w"/>
                                          </p:val>
                                        </p:tav>
                                      </p:tavLst>
                                    </p:anim>
                                    <p:anim calcmode="lin" valueType="num">
                                      <p:cBhvr>
                                        <p:cTn id="55" dur="500" fill="hold"/>
                                        <p:tgtEl>
                                          <p:spTgt spid="8"/>
                                        </p:tgtEl>
                                        <p:attrNameLst>
                                          <p:attrName>ppt_h</p:attrName>
                                        </p:attrNameLst>
                                      </p:cBhvr>
                                      <p:tavLst>
                                        <p:tav tm="0">
                                          <p:val>
                                            <p:fltVal val="0"/>
                                          </p:val>
                                        </p:tav>
                                        <p:tav tm="100000">
                                          <p:val>
                                            <p:strVal val="#ppt_h"/>
                                          </p:val>
                                        </p:tav>
                                      </p:tavLst>
                                    </p:anim>
                                    <p:animEffect transition="in" filter="fade">
                                      <p:cBhvr>
                                        <p:cTn id="5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8" grpId="1" animBg="1"/>
      <p:bldP spid="28" grpId="2" animBg="1"/>
      <p:bldP spid="6" grpId="0"/>
      <p:bldP spid="6" grpId="1"/>
      <p:bldP spid="8" grpId="0"/>
      <p:bldP spid="8" grpId="1"/>
      <p:bldP spid="1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p:nvPr/>
        </p:nvPicPr>
        <p:blipFill>
          <a:blip r:embed="rId3"/>
          <a:stretch>
            <a:fillRect/>
          </a:stretch>
        </p:blipFill>
        <p:spPr>
          <a:xfrm>
            <a:off x="-68580" y="-99060"/>
            <a:ext cx="12513945" cy="6957060"/>
          </a:xfrm>
          <a:prstGeom prst="rect">
            <a:avLst/>
          </a:prstGeom>
          <a:noFill/>
          <a:ln w="9525">
            <a:noFill/>
          </a:ln>
        </p:spPr>
      </p:pic>
      <p:sp>
        <p:nvSpPr>
          <p:cNvPr id="2" name="矩形 1"/>
          <p:cNvSpPr/>
          <p:nvPr/>
        </p:nvSpPr>
        <p:spPr>
          <a:xfrm>
            <a:off x="237490" y="4518660"/>
            <a:ext cx="11875770" cy="2245360"/>
          </a:xfrm>
          <a:prstGeom prst="rect">
            <a:avLst/>
          </a:prstGeom>
          <a:solidFill>
            <a:schemeClr val="tx1">
              <a:alpha val="3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8" name="图片 107"/>
          <p:cNvPicPr/>
          <p:nvPr/>
        </p:nvPicPr>
        <p:blipFill>
          <a:blip r:embed="rId4"/>
          <a:stretch>
            <a:fillRect/>
          </a:stretch>
        </p:blipFill>
        <p:spPr>
          <a:xfrm>
            <a:off x="6959600" y="4695190"/>
            <a:ext cx="2309495" cy="1922780"/>
          </a:xfrm>
          <a:prstGeom prst="rect">
            <a:avLst/>
          </a:prstGeom>
          <a:noFill/>
          <a:ln w="12700" cmpd="sng">
            <a:solidFill>
              <a:schemeClr val="bg1"/>
            </a:solidFill>
            <a:prstDash val="solid"/>
          </a:ln>
        </p:spPr>
      </p:pic>
      <p:pic>
        <p:nvPicPr>
          <p:cNvPr id="109" name="图片 108"/>
          <p:cNvPicPr/>
          <p:nvPr/>
        </p:nvPicPr>
        <p:blipFill>
          <a:blip r:embed="rId5"/>
          <a:srcRect t="23693"/>
          <a:stretch>
            <a:fillRect/>
          </a:stretch>
        </p:blipFill>
        <p:spPr>
          <a:xfrm>
            <a:off x="9684385" y="4695190"/>
            <a:ext cx="2066925" cy="1922780"/>
          </a:xfrm>
          <a:prstGeom prst="rect">
            <a:avLst/>
          </a:prstGeom>
          <a:noFill/>
          <a:ln w="12700" cmpd="sng">
            <a:solidFill>
              <a:schemeClr val="bg1"/>
            </a:solidFill>
            <a:prstDash val="solid"/>
          </a:ln>
        </p:spPr>
      </p:pic>
      <p:pic>
        <p:nvPicPr>
          <p:cNvPr id="3" name="图片 2"/>
          <p:cNvPicPr/>
          <p:nvPr/>
        </p:nvPicPr>
        <p:blipFill>
          <a:blip r:embed="rId6"/>
          <a:srcRect l="24995" r="25469"/>
          <a:stretch>
            <a:fillRect/>
          </a:stretch>
        </p:blipFill>
        <p:spPr>
          <a:xfrm>
            <a:off x="4293870" y="4695190"/>
            <a:ext cx="2250440" cy="1922780"/>
          </a:xfrm>
          <a:prstGeom prst="rect">
            <a:avLst/>
          </a:prstGeom>
          <a:noFill/>
          <a:ln w="12700" cmpd="sng">
            <a:solidFill>
              <a:schemeClr val="bg1"/>
            </a:solidFill>
            <a:prstDash val="solid"/>
          </a:ln>
        </p:spPr>
      </p:pic>
      <p:sp>
        <p:nvSpPr>
          <p:cNvPr id="5" name="文本框 4"/>
          <p:cNvSpPr txBox="1"/>
          <p:nvPr/>
        </p:nvSpPr>
        <p:spPr>
          <a:xfrm>
            <a:off x="823595" y="4695190"/>
            <a:ext cx="2770505" cy="1876425"/>
          </a:xfrm>
          <a:prstGeom prst="rect">
            <a:avLst/>
          </a:prstGeom>
          <a:noFill/>
        </p:spPr>
        <p:txBody>
          <a:bodyPr wrap="square" rtlCol="0">
            <a:no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百色的大山</a:t>
            </a:r>
          </a:p>
          <a:p>
            <a:r>
              <a:rPr lang="zh-CN" altLang="en-US" sz="2400" b="1" dirty="0">
                <a:solidFill>
                  <a:schemeClr val="bg1"/>
                </a:solidFill>
                <a:latin typeface="微软雅黑" panose="020B0503020204020204" pitchFamily="34" charset="-122"/>
                <a:ea typeface="微软雅黑" panose="020B0503020204020204" pitchFamily="34" charset="-122"/>
              </a:rPr>
              <a:t>她是最美的朝霞</a:t>
            </a:r>
          </a:p>
          <a:p>
            <a:r>
              <a:rPr lang="zh-CN" altLang="en-US" sz="2400" b="1" dirty="0">
                <a:solidFill>
                  <a:schemeClr val="bg1"/>
                </a:solidFill>
                <a:latin typeface="微软雅黑" panose="020B0503020204020204" pitchFamily="34" charset="-122"/>
                <a:ea typeface="微软雅黑" panose="020B0503020204020204" pitchFamily="34" charset="-122"/>
              </a:rPr>
              <a:t>脱贫的战场</a:t>
            </a:r>
          </a:p>
          <a:p>
            <a:r>
              <a:rPr lang="zh-CN" altLang="en-US" sz="2400" b="1" dirty="0">
                <a:solidFill>
                  <a:schemeClr val="bg1"/>
                </a:solidFill>
                <a:latin typeface="微软雅黑" panose="020B0503020204020204" pitchFamily="34" charset="-122"/>
                <a:ea typeface="微软雅黑" panose="020B0503020204020204" pitchFamily="34" charset="-122"/>
              </a:rPr>
              <a:t>她是醒目的黄花</a:t>
            </a:r>
          </a:p>
        </p:txBody>
      </p:sp>
    </p:spTree>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0" presetClass="entr" presetSubtype="0" fill="hold" nodeType="withEffect">
                                  <p:stCondLst>
                                    <p:cond delay="0"/>
                                  </p:stCondLst>
                                  <p:childTnLst>
                                    <p:set>
                                      <p:cBhvr>
                                        <p:cTn id="19" dur="1" fill="hold">
                                          <p:stCondLst>
                                            <p:cond delay="0"/>
                                          </p:stCondLst>
                                        </p:cTn>
                                        <p:tgtEl>
                                          <p:spTgt spid="109"/>
                                        </p:tgtEl>
                                        <p:attrNameLst>
                                          <p:attrName>style.visibility</p:attrName>
                                        </p:attrNameLst>
                                      </p:cBhvr>
                                      <p:to>
                                        <p:strVal val="visible"/>
                                      </p:to>
                                    </p:set>
                                    <p:animEffect transition="in" filter="fade">
                                      <p:cBhvr>
                                        <p:cTn id="20" dur="500"/>
                                        <p:tgtEl>
                                          <p:spTgt spid="10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2034090" y="1924337"/>
            <a:ext cx="8872619" cy="0"/>
          </a:xfrm>
          <a:prstGeom prst="line">
            <a:avLst/>
          </a:prstGeom>
          <a:ln>
            <a:solidFill>
              <a:srgbClr val="D3001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881505" y="1012190"/>
            <a:ext cx="1402080" cy="829945"/>
          </a:xfrm>
          <a:prstGeom prst="rect">
            <a:avLst/>
          </a:prstGeom>
        </p:spPr>
        <p:txBody>
          <a:bodyPr wrap="none">
            <a:spAutoFit/>
          </a:bodyPr>
          <a:lstStyle/>
          <a:p>
            <a:r>
              <a:rPr lang="zh-CN" altLang="en-US" sz="4800" b="1" dirty="0">
                <a:solidFill>
                  <a:srgbClr val="C00000"/>
                </a:solidFill>
                <a:latin typeface="微软雅黑" panose="020B0503020204020204" pitchFamily="34" charset="-122"/>
                <a:ea typeface="微软雅黑" panose="020B0503020204020204" pitchFamily="34" charset="-122"/>
                <a:cs typeface="方正苏新诗柳楷简体-yolan" panose="02000000000000000000" pitchFamily="2" charset="-122"/>
              </a:rPr>
              <a:t>前言</a:t>
            </a:r>
          </a:p>
        </p:txBody>
      </p:sp>
      <p:sp>
        <p:nvSpPr>
          <p:cNvPr id="16" name="矩形 15"/>
          <p:cNvSpPr/>
          <p:nvPr/>
        </p:nvSpPr>
        <p:spPr>
          <a:xfrm>
            <a:off x="1099071" y="2006540"/>
            <a:ext cx="9993858" cy="4408899"/>
          </a:xfrm>
          <a:prstGeom prst="rect">
            <a:avLst/>
          </a:prstGeom>
        </p:spPr>
        <p:txBody>
          <a:bodyPr wrap="square">
            <a:spAutoFit/>
          </a:bodyPr>
          <a:lstStyle/>
          <a:p>
            <a:pPr indent="457200" fontAlgn="auto">
              <a:lnSpc>
                <a:spcPct val="150000"/>
              </a:lnSpc>
              <a:buClr>
                <a:srgbClr val="C00000"/>
              </a:buClr>
              <a:defRPr/>
            </a:pPr>
            <a:r>
              <a:rPr lang="en-US" sz="3200" b="1" dirty="0">
                <a:latin typeface="宋体 (正文)"/>
                <a:cs typeface="+mn-ea"/>
                <a:sym typeface="+mn-lt"/>
              </a:rPr>
              <a:t>  </a:t>
            </a:r>
            <a:r>
              <a:rPr sz="3200" b="1" dirty="0">
                <a:latin typeface="宋体 (正文)"/>
                <a:cs typeface="+mn-ea"/>
                <a:sym typeface="+mn-lt"/>
              </a:rPr>
              <a:t>习近平总书记在党的二十大报告中提出，广大青年要坚定不移听党话、跟党走，怀抱梦想又脚踏实地，敢想敢为又善作善成，立志做</a:t>
            </a:r>
            <a:r>
              <a:rPr sz="3200" b="1" dirty="0">
                <a:solidFill>
                  <a:srgbClr val="C00000"/>
                </a:solidFill>
                <a:latin typeface="宋体 (正文)"/>
                <a:cs typeface="+mn-ea"/>
                <a:sym typeface="+mn-lt"/>
              </a:rPr>
              <a:t>有理想、敢担当、能吃苦、肯奋斗</a:t>
            </a:r>
            <a:r>
              <a:rPr sz="3200" b="1" dirty="0">
                <a:latin typeface="宋体 (正文)"/>
                <a:cs typeface="+mn-ea"/>
                <a:sym typeface="+mn-lt"/>
              </a:rPr>
              <a:t>的新时代好青年。</a:t>
            </a:r>
          </a:p>
          <a:p>
            <a:pPr indent="457200" fontAlgn="auto">
              <a:lnSpc>
                <a:spcPct val="150000"/>
              </a:lnSpc>
              <a:buClr>
                <a:srgbClr val="C00000"/>
              </a:buClr>
              <a:defRPr/>
            </a:pPr>
            <a:r>
              <a:rPr lang="en-US" sz="3200" b="1" dirty="0">
                <a:latin typeface="宋体 (正文)"/>
                <a:cs typeface="+mn-ea"/>
                <a:sym typeface="+mn-lt"/>
              </a:rPr>
              <a:t>  </a:t>
            </a:r>
            <a:r>
              <a:rPr sz="3200" b="1" dirty="0">
                <a:latin typeface="宋体 (正文)"/>
                <a:cs typeface="+mn-ea"/>
                <a:sym typeface="+mn-lt"/>
              </a:rPr>
              <a:t>当年轻的</a:t>
            </a:r>
            <a:r>
              <a:rPr lang="en-US" sz="3200" b="1" dirty="0">
                <a:latin typeface="宋体 (正文)"/>
                <a:cs typeface="+mn-ea"/>
                <a:sym typeface="+mn-lt"/>
              </a:rPr>
              <a:t>00</a:t>
            </a:r>
            <a:r>
              <a:rPr sz="3200" b="1" dirty="0">
                <a:latin typeface="宋体 (正文)"/>
                <a:cs typeface="+mn-ea"/>
                <a:sym typeface="+mn-lt"/>
              </a:rPr>
              <a:t>后</a:t>
            </a:r>
            <a:r>
              <a:rPr lang="zh-CN" altLang="en-US" sz="3200" b="1" dirty="0">
                <a:latin typeface="宋体 (正文)"/>
                <a:cs typeface="+mn-ea"/>
                <a:sym typeface="+mn-lt"/>
              </a:rPr>
              <a:t>青年遇上二十大，又会绽放出怎样的火花呢？</a:t>
            </a:r>
            <a:endParaRPr lang="zh-CN" sz="3200" b="1" dirty="0">
              <a:latin typeface="宋体 (正文)"/>
              <a:cs typeface="+mn-ea"/>
              <a:sym typeface="+mn-lt"/>
            </a:endParaRPr>
          </a:p>
        </p:txBody>
      </p:sp>
      <p:pic>
        <p:nvPicPr>
          <p:cNvPr id="18" name="图片 17"/>
          <p:cNvPicPr>
            <a:picLocks noChangeAspect="1"/>
          </p:cNvPicPr>
          <p:nvPr/>
        </p:nvPicPr>
        <p:blipFill>
          <a:blip r:embed="rId3"/>
          <a:stretch>
            <a:fillRect/>
          </a:stretch>
        </p:blipFill>
        <p:spPr>
          <a:xfrm>
            <a:off x="8614508" y="595472"/>
            <a:ext cx="2857500" cy="1190625"/>
          </a:xfrm>
          <a:prstGeom prst="rect">
            <a:avLst/>
          </a:prstGeom>
        </p:spPr>
      </p:pic>
    </p:spTree>
    <p:extLst>
      <p:ext uri="{BB962C8B-B14F-4D97-AF65-F5344CB8AC3E}">
        <p14:creationId xmlns:p14="http://schemas.microsoft.com/office/powerpoint/2010/main" val="3004870123"/>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randombar(horizontal)">
                                      <p:cBhvr>
                                        <p:cTn id="10" dur="500"/>
                                        <p:tgtEl>
                                          <p:spTgt spid="18"/>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2"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1000"/>
                                        <p:tgtEl>
                                          <p:spTgt spid="16"/>
                                        </p:tgtEl>
                                      </p:cBhvr>
                                    </p:animEffect>
                                    <p:anim calcmode="lin" valueType="num">
                                      <p:cBhvr>
                                        <p:cTn id="19" dur="1000" fill="hold"/>
                                        <p:tgtEl>
                                          <p:spTgt spid="16"/>
                                        </p:tgtEl>
                                        <p:attrNameLst>
                                          <p:attrName>ppt_x</p:attrName>
                                        </p:attrNameLst>
                                      </p:cBhvr>
                                      <p:tavLst>
                                        <p:tav tm="0">
                                          <p:val>
                                            <p:strVal val="#ppt_x"/>
                                          </p:val>
                                        </p:tav>
                                        <p:tav tm="100000">
                                          <p:val>
                                            <p:strVal val="#ppt_x"/>
                                          </p:val>
                                        </p:tav>
                                      </p:tavLst>
                                    </p:anim>
                                    <p:anim calcmode="lin" valueType="num">
                                      <p:cBhvr>
                                        <p:cTn id="2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6" grpId="1"/>
      <p:bldP spid="16" grpId="2"/>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3" cstate="screen"/>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grpSp>
        <p:nvGrpSpPr>
          <p:cNvPr id="6" name="组合 5"/>
          <p:cNvGrpSpPr/>
          <p:nvPr/>
        </p:nvGrpSpPr>
        <p:grpSpPr>
          <a:xfrm>
            <a:off x="1347811" y="2021962"/>
            <a:ext cx="4466154" cy="536471"/>
            <a:chOff x="-718574" y="2643609"/>
            <a:chExt cx="848194" cy="1334896"/>
          </a:xfrm>
        </p:grpSpPr>
        <p:sp>
          <p:nvSpPr>
            <p:cNvPr id="7" name="Rectangle 11"/>
            <p:cNvSpPr>
              <a:spLocks noChangeArrowheads="1"/>
            </p:cNvSpPr>
            <p:nvPr/>
          </p:nvSpPr>
          <p:spPr bwMode="auto">
            <a:xfrm>
              <a:off x="-718574" y="2643609"/>
              <a:ext cx="848194" cy="1320771"/>
            </a:xfrm>
            <a:prstGeom prst="roundRect">
              <a:avLst>
                <a:gd name="adj" fmla="val 50000"/>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algn="ctr"/>
              <a:endParaRPr lang="zh-CN" altLang="zh-CN" sz="280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8" name="矩形 38"/>
            <p:cNvSpPr>
              <a:spLocks noChangeArrowheads="1"/>
            </p:cNvSpPr>
            <p:nvPr/>
          </p:nvSpPr>
          <p:spPr bwMode="auto">
            <a:xfrm>
              <a:off x="-538418" y="2682852"/>
              <a:ext cx="439695" cy="12956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31" tIns="45716" rIns="91431" bIns="45716">
              <a:spAutoFit/>
            </a:bodyPr>
            <a:lstStyle/>
            <a:p>
              <a:pPr algn="ctr"/>
              <a:r>
                <a:rPr lang="zh-CN" altLang="en-US" sz="2800" b="1" dirty="0">
                  <a:solidFill>
                    <a:schemeClr val="bg1"/>
                  </a:solidFill>
                  <a:ea typeface="微软雅黑" panose="020B0503020204020204" pitchFamily="34" charset="-122"/>
                  <a:sym typeface="方正兰亭黑_GBK" pitchFamily="2" charset="-122"/>
                </a:rPr>
                <a:t>坚守永久奋斗</a:t>
              </a:r>
              <a:endParaRPr lang="en-US" altLang="zh-CN" sz="2800" b="1" dirty="0">
                <a:solidFill>
                  <a:schemeClr val="bg1"/>
                </a:solidFill>
                <a:ea typeface="微软雅黑" panose="020B0503020204020204" pitchFamily="34" charset="-122"/>
                <a:sym typeface="方正兰亭黑_GBK" pitchFamily="2" charset="-122"/>
              </a:endParaRPr>
            </a:p>
          </p:txBody>
        </p:sp>
      </p:grpSp>
      <p:grpSp>
        <p:nvGrpSpPr>
          <p:cNvPr id="10" name="组合 9"/>
          <p:cNvGrpSpPr/>
          <p:nvPr/>
        </p:nvGrpSpPr>
        <p:grpSpPr>
          <a:xfrm>
            <a:off x="2643552" y="2757838"/>
            <a:ext cx="8609333" cy="173986"/>
            <a:chOff x="-2401822" y="4682325"/>
            <a:chExt cx="8609333" cy="173986"/>
          </a:xfrm>
        </p:grpSpPr>
        <p:cxnSp>
          <p:nvCxnSpPr>
            <p:cNvPr id="11" name="直接连接符 10"/>
            <p:cNvCxnSpPr/>
            <p:nvPr/>
          </p:nvCxnSpPr>
          <p:spPr>
            <a:xfrm>
              <a:off x="-2401822" y="4758196"/>
              <a:ext cx="8477502" cy="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圆: 空心 11"/>
            <p:cNvSpPr/>
            <p:nvPr/>
          </p:nvSpPr>
          <p:spPr>
            <a:xfrm>
              <a:off x="6033525" y="4682325"/>
              <a:ext cx="173986" cy="173986"/>
            </a:xfrm>
            <a:prstGeom prst="donut">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black"/>
                </a:solidFill>
              </a:endParaRPr>
            </a:p>
          </p:txBody>
        </p:sp>
      </p:grpSp>
      <p:sp>
        <p:nvSpPr>
          <p:cNvPr id="14" name="TextBox 42"/>
          <p:cNvSpPr txBox="1">
            <a:spLocks noChangeArrowheads="1"/>
          </p:cNvSpPr>
          <p:nvPr/>
        </p:nvSpPr>
        <p:spPr bwMode="auto">
          <a:xfrm>
            <a:off x="5839307" y="2383166"/>
            <a:ext cx="5152934"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2000">
                <a:solidFill>
                  <a:srgbClr val="4D4D4D"/>
                </a:solidFill>
                <a:latin typeface="Arial" panose="020B0604020202020204" pitchFamily="34" charset="0"/>
                <a:ea typeface="微软雅黑" panose="020B0503020204020204" pitchFamily="34" charset="-122"/>
                <a:cs typeface="微软雅黑" panose="020B0503020204020204" pitchFamily="34" charset="-122"/>
              </a:defRPr>
            </a:lvl1pPr>
            <a:lvl2pPr marL="742950" indent="-285750">
              <a:spcBef>
                <a:spcPct val="20000"/>
              </a:spcBef>
              <a:buChar char="–"/>
              <a:defRPr sz="2000">
                <a:solidFill>
                  <a:srgbClr val="4D4D4D"/>
                </a:solidFill>
                <a:latin typeface="Arial" panose="020B0604020202020204" pitchFamily="34" charset="0"/>
                <a:ea typeface="仿宋_GB2312" panose="02010609030101010101" pitchFamily="49" charset="-122"/>
                <a:cs typeface="仿宋_GB2312" panose="02010609030101010101" pitchFamily="49"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cs typeface="仿宋_GB2312" panose="02010609030101010101" pitchFamily="49"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cs typeface="仿宋_GB2312" panose="02010609030101010101" pitchFamily="49" charset="-122"/>
              </a:defRPr>
            </a:lvl9pPr>
          </a:lstStyle>
          <a:p>
            <a:pPr algn="just">
              <a:spcBef>
                <a:spcPct val="0"/>
              </a:spcBef>
              <a:buFontTx/>
              <a:buNone/>
            </a:pPr>
            <a:r>
              <a:rPr lang="zh-CN" altLang="en-US" sz="2400" b="1" dirty="0">
                <a:solidFill>
                  <a:srgbClr val="C00000"/>
                </a:solidFill>
                <a:latin typeface="微软雅黑" panose="020B0503020204020204" pitchFamily="34" charset="-122"/>
              </a:rPr>
              <a:t>跳出一劳永逸的</a:t>
            </a:r>
            <a:r>
              <a:rPr lang="en-US" altLang="zh-CN" sz="2400" b="1" dirty="0">
                <a:solidFill>
                  <a:srgbClr val="C00000"/>
                </a:solidFill>
                <a:latin typeface="微软雅黑" panose="020B0503020204020204" pitchFamily="34" charset="-122"/>
              </a:rPr>
              <a:t>“</a:t>
            </a:r>
            <a:r>
              <a:rPr lang="zh-CN" altLang="en-US" sz="2400" b="1" dirty="0">
                <a:solidFill>
                  <a:srgbClr val="C00000"/>
                </a:solidFill>
                <a:latin typeface="微软雅黑" panose="020B0503020204020204" pitchFamily="34" charset="-122"/>
              </a:rPr>
              <a:t>舒适圈</a:t>
            </a:r>
            <a:r>
              <a:rPr lang="en-US" altLang="zh-CN" sz="2400" b="1" dirty="0">
                <a:solidFill>
                  <a:srgbClr val="C00000"/>
                </a:solidFill>
                <a:latin typeface="微软雅黑" panose="020B0503020204020204" pitchFamily="34" charset="-122"/>
              </a:rPr>
              <a:t>”</a:t>
            </a:r>
          </a:p>
        </p:txBody>
      </p:sp>
      <p:grpSp>
        <p:nvGrpSpPr>
          <p:cNvPr id="23" name="组合 22"/>
          <p:cNvGrpSpPr/>
          <p:nvPr/>
        </p:nvGrpSpPr>
        <p:grpSpPr>
          <a:xfrm>
            <a:off x="2643505" y="3528060"/>
            <a:ext cx="6656070" cy="2334895"/>
            <a:chOff x="732473" y="1936799"/>
            <a:chExt cx="5518689" cy="3613905"/>
          </a:xfrm>
        </p:grpSpPr>
        <p:sp>
          <p:nvSpPr>
            <p:cNvPr id="29" name="Rectangle 11"/>
            <p:cNvSpPr>
              <a:spLocks noChangeArrowheads="1"/>
            </p:cNvSpPr>
            <p:nvPr/>
          </p:nvSpPr>
          <p:spPr bwMode="auto">
            <a:xfrm>
              <a:off x="732473" y="1936799"/>
              <a:ext cx="5518689" cy="3613905"/>
            </a:xfrm>
            <a:prstGeom prst="rect">
              <a:avLst/>
            </a:prstGeom>
            <a:solidFill>
              <a:srgbClr val="C00000"/>
            </a:solidFill>
            <a:ln w="28575">
              <a:gradFill>
                <a:gsLst>
                  <a:gs pos="100000">
                    <a:schemeClr val="bg1"/>
                  </a:gs>
                  <a:gs pos="0">
                    <a:schemeClr val="bg1">
                      <a:lumMod val="85000"/>
                    </a:schemeClr>
                  </a:gs>
                </a:gsLst>
                <a:lin ang="5400000" scaled="0"/>
              </a:gradFill>
            </a:ln>
            <a:effectLst/>
          </p:spPr>
          <p:txBody>
            <a:bodyPr anchor="ctr"/>
            <a:lstStyle/>
            <a:p>
              <a:pPr algn="ctr">
                <a:defRPr/>
              </a:pPr>
              <a:endParaRPr lang="zh-CN" altLang="zh-CN" sz="1400" dirty="0">
                <a:solidFill>
                  <a:prstClr val="black"/>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
          <p:nvSpPr>
            <p:cNvPr id="31" name="矩形 30"/>
            <p:cNvSpPr/>
            <p:nvPr/>
          </p:nvSpPr>
          <p:spPr>
            <a:xfrm>
              <a:off x="1699639" y="2245411"/>
              <a:ext cx="3600679" cy="2713623"/>
            </a:xfrm>
            <a:prstGeom prst="rect">
              <a:avLst/>
            </a:prstGeom>
          </p:spPr>
          <p:txBody>
            <a:bodyPr wrap="square">
              <a:spAutoFit/>
            </a:bodyPr>
            <a:lstStyle/>
            <a:p>
              <a:pPr algn="ctr">
                <a:lnSpc>
                  <a:spcPct val="150000"/>
                </a:lnSpc>
                <a:defRPr/>
              </a:pPr>
              <a:r>
                <a:rPr lang="zh-CN" altLang="en-US" sz="2400" b="1" dirty="0">
                  <a:solidFill>
                    <a:prstClr val="white"/>
                  </a:solidFill>
                  <a:latin typeface="微软雅黑" panose="020B0503020204020204" pitchFamily="34" charset="-122"/>
                  <a:ea typeface="微软雅黑" panose="020B0503020204020204" pitchFamily="34" charset="-122"/>
                </a:rPr>
                <a:t>持之以恒，不松劲、不歇脚</a:t>
              </a:r>
            </a:p>
            <a:p>
              <a:pPr algn="ctr">
                <a:lnSpc>
                  <a:spcPct val="150000"/>
                </a:lnSpc>
                <a:defRPr/>
              </a:pPr>
              <a:r>
                <a:rPr lang="zh-CN" altLang="en-US" sz="2400" b="1" dirty="0">
                  <a:solidFill>
                    <a:prstClr val="white"/>
                  </a:solidFill>
                  <a:latin typeface="微软雅黑" panose="020B0503020204020204" pitchFamily="34" charset="-122"/>
                  <a:ea typeface="微软雅黑" panose="020B0503020204020204" pitchFamily="34" charset="-122"/>
                </a:rPr>
                <a:t>挑战自我，攻难关、破难题</a:t>
              </a:r>
            </a:p>
            <a:p>
              <a:pPr algn="ctr">
                <a:lnSpc>
                  <a:spcPct val="150000"/>
                </a:lnSpc>
                <a:defRPr/>
              </a:pPr>
              <a:r>
                <a:rPr lang="zh-CN" altLang="en-US" sz="2400" b="1" dirty="0">
                  <a:solidFill>
                    <a:prstClr val="white"/>
                  </a:solidFill>
                  <a:latin typeface="微软雅黑" panose="020B0503020204020204" pitchFamily="34" charset="-122"/>
                  <a:ea typeface="微软雅黑" panose="020B0503020204020204" pitchFamily="34" charset="-122"/>
                </a:rPr>
                <a:t>昂首挺胸，爬雪山、过草地</a:t>
              </a:r>
            </a:p>
          </p:txBody>
        </p:sp>
      </p:grpSp>
      <p:sp>
        <p:nvSpPr>
          <p:cNvPr id="17" name="矩形 1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绽放“奋斗”火花</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35" presetClass="path" presetSubtype="0" accel="50000" decel="50000" fill="hold" nodeType="withEffect">
                                  <p:stCondLst>
                                    <p:cond delay="0"/>
                                  </p:stCondLst>
                                  <p:childTnLst>
                                    <p:animMotion origin="layout" path="M -6.25E-7 -3.7037E-6 L 0.18997 -3.7037E-6 " pathEditMode="relative" rAng="0" ptsTypes="AA">
                                      <p:cBhvr>
                                        <p:cTn id="17" dur="1000" spd="-100000" fill="hold"/>
                                        <p:tgtEl>
                                          <p:spTgt spid="25"/>
                                        </p:tgtEl>
                                        <p:attrNameLst>
                                          <p:attrName>ppt_x</p:attrName>
                                          <p:attrName>ppt_y</p:attrName>
                                        </p:attrNameLst>
                                      </p:cBhvr>
                                      <p:rCtr x="9492" y="0"/>
                                    </p:animMotion>
                                  </p:childTnLst>
                                </p:cTn>
                              </p:par>
                              <p:par>
                                <p:cTn id="18" presetID="53" presetClass="entr" presetSubtype="1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35" presetClass="path" presetSubtype="0" accel="50000" decel="50000" fill="hold" nodeType="withEffect">
                                  <p:stCondLst>
                                    <p:cond delay="0"/>
                                  </p:stCondLst>
                                  <p:childTnLst>
                                    <p:animMotion origin="layout" path="M 0 -3.7037E-6 L -0.41185 -3.7037E-6 " pathEditMode="relative" rAng="0" ptsTypes="AA">
                                      <p:cBhvr>
                                        <p:cTn id="24" dur="1000" spd="-100000" fill="hold"/>
                                        <p:tgtEl>
                                          <p:spTgt spid="26"/>
                                        </p:tgtEl>
                                        <p:attrNameLst>
                                          <p:attrName>ppt_x</p:attrName>
                                          <p:attrName>ppt_y</p:attrName>
                                        </p:attrNameLst>
                                      </p:cBhvr>
                                      <p:rCtr x="-20599" y="0"/>
                                    </p:animMotion>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250" fill="hold"/>
                                        <p:tgtEl>
                                          <p:spTgt spid="28"/>
                                        </p:tgtEl>
                                        <p:attrNameLst>
                                          <p:attrName>ppt_w</p:attrName>
                                        </p:attrNameLst>
                                      </p:cBhvr>
                                      <p:tavLst>
                                        <p:tav tm="0">
                                          <p:val>
                                            <p:fltVal val="0"/>
                                          </p:val>
                                        </p:tav>
                                        <p:tav tm="100000">
                                          <p:val>
                                            <p:strVal val="#ppt_w"/>
                                          </p:val>
                                        </p:tav>
                                      </p:tavLst>
                                    </p:anim>
                                    <p:anim calcmode="lin" valueType="num">
                                      <p:cBhvr>
                                        <p:cTn id="29" dur="250" fill="hold"/>
                                        <p:tgtEl>
                                          <p:spTgt spid="28"/>
                                        </p:tgtEl>
                                        <p:attrNameLst>
                                          <p:attrName>ppt_h</p:attrName>
                                        </p:attrNameLst>
                                      </p:cBhvr>
                                      <p:tavLst>
                                        <p:tav tm="0">
                                          <p:val>
                                            <p:fltVal val="0"/>
                                          </p:val>
                                        </p:tav>
                                        <p:tav tm="100000">
                                          <p:val>
                                            <p:strVal val="#ppt_h"/>
                                          </p:val>
                                        </p:tav>
                                      </p:tavLst>
                                    </p:anim>
                                    <p:animEffect transition="in" filter="fade">
                                      <p:cBhvr>
                                        <p:cTn id="30" dur="250"/>
                                        <p:tgtEl>
                                          <p:spTgt spid="28"/>
                                        </p:tgtEl>
                                      </p:cBhvr>
                                    </p:animEffect>
                                  </p:childTnLst>
                                </p:cTn>
                              </p:par>
                              <p:par>
                                <p:cTn id="31" presetID="6" presetClass="emph" presetSubtype="0" decel="100000" fill="hold" grpId="1" nodeType="withEffect">
                                  <p:stCondLst>
                                    <p:cond delay="200"/>
                                  </p:stCondLst>
                                  <p:childTnLst>
                                    <p:animScale>
                                      <p:cBhvr>
                                        <p:cTn id="32" dur="250" fill="hold"/>
                                        <p:tgtEl>
                                          <p:spTgt spid="28"/>
                                        </p:tgtEl>
                                      </p:cBhvr>
                                      <p:by x="120000" y="120000"/>
                                    </p:animScale>
                                  </p:childTnLst>
                                </p:cTn>
                              </p:par>
                              <p:par>
                                <p:cTn id="33" presetID="6" presetClass="emph" presetSubtype="0" decel="100000" fill="hold" grpId="2" nodeType="withEffect">
                                  <p:stCondLst>
                                    <p:cond delay="400"/>
                                  </p:stCondLst>
                                  <p:childTnLst>
                                    <p:animScale>
                                      <p:cBhvr>
                                        <p:cTn id="34" dur="250" fill="hold"/>
                                        <p:tgtEl>
                                          <p:spTgt spid="28"/>
                                        </p:tgtEl>
                                      </p:cBhvr>
                                      <p:by x="83000" y="83000"/>
                                    </p:animScale>
                                  </p:childTnLst>
                                </p:cTn>
                              </p:par>
                            </p:childTnLst>
                          </p:cTn>
                        </p:par>
                      </p:childTnLst>
                    </p:cTn>
                  </p:par>
                  <p:par>
                    <p:cTn id="35" fill="hold">
                      <p:stCondLst>
                        <p:cond delay="indefinite"/>
                      </p:stCondLst>
                      <p:childTnLst>
                        <p:par>
                          <p:cTn id="36" fill="hold">
                            <p:stCondLst>
                              <p:cond delay="0"/>
                            </p:stCondLst>
                            <p:childTnLst>
                              <p:par>
                                <p:cTn id="37" presetID="29" presetClass="entr" presetSubtype="0"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ppt_x</p:attrName>
                                        </p:attrNameLst>
                                      </p:cBhvr>
                                      <p:tavLst>
                                        <p:tav tm="0">
                                          <p:val>
                                            <p:strVal val="#ppt_x-.2"/>
                                          </p:val>
                                        </p:tav>
                                        <p:tav tm="100000">
                                          <p:val>
                                            <p:strVal val="#ppt_x"/>
                                          </p:val>
                                        </p:tav>
                                      </p:tavLst>
                                    </p:anim>
                                    <p:anim calcmode="lin" valueType="num">
                                      <p:cBhvr>
                                        <p:cTn id="40" dur="1000" fill="hold"/>
                                        <p:tgtEl>
                                          <p:spTgt spid="6"/>
                                        </p:tgtEl>
                                        <p:attrNameLst>
                                          <p:attrName>ppt_y</p:attrName>
                                        </p:attrNameLst>
                                      </p:cBhvr>
                                      <p:tavLst>
                                        <p:tav tm="0">
                                          <p:val>
                                            <p:strVal val="#ppt_y"/>
                                          </p:val>
                                        </p:tav>
                                        <p:tav tm="100000">
                                          <p:val>
                                            <p:strVal val="#ppt_y"/>
                                          </p:val>
                                        </p:tav>
                                      </p:tavLst>
                                    </p:anim>
                                    <p:animEffect transition="in" filter="wipe(right)" prLst="gradientSize: 0.1">
                                      <p:cBhvr>
                                        <p:cTn id="41" dur="10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29" presetClass="entr" presetSubtype="0" fill="hold" nodeType="click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p:cTn id="46" dur="1000" fill="hold"/>
                                        <p:tgtEl>
                                          <p:spTgt spid="10"/>
                                        </p:tgtEl>
                                        <p:attrNameLst>
                                          <p:attrName>ppt_x</p:attrName>
                                        </p:attrNameLst>
                                      </p:cBhvr>
                                      <p:tavLst>
                                        <p:tav tm="0">
                                          <p:val>
                                            <p:strVal val="#ppt_x-.2"/>
                                          </p:val>
                                        </p:tav>
                                        <p:tav tm="100000">
                                          <p:val>
                                            <p:strVal val="#ppt_x"/>
                                          </p:val>
                                        </p:tav>
                                      </p:tavLst>
                                    </p:anim>
                                    <p:anim calcmode="lin" valueType="num">
                                      <p:cBhvr>
                                        <p:cTn id="47" dur="1000" fill="hold"/>
                                        <p:tgtEl>
                                          <p:spTgt spid="10"/>
                                        </p:tgtEl>
                                        <p:attrNameLst>
                                          <p:attrName>ppt_y</p:attrName>
                                        </p:attrNameLst>
                                      </p:cBhvr>
                                      <p:tavLst>
                                        <p:tav tm="0">
                                          <p:val>
                                            <p:strVal val="#ppt_y"/>
                                          </p:val>
                                        </p:tav>
                                        <p:tav tm="100000">
                                          <p:val>
                                            <p:strVal val="#ppt_y"/>
                                          </p:val>
                                        </p:tav>
                                      </p:tavLst>
                                    </p:anim>
                                    <p:animEffect transition="in" filter="wipe(right)" prLst="gradientSize: 0.1">
                                      <p:cBhvr>
                                        <p:cTn id="48" dur="10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anim calcmode="lin" valueType="num">
                                      <p:cBhvr>
                                        <p:cTn id="53" dur="500" fill="hold"/>
                                        <p:tgtEl>
                                          <p:spTgt spid="14"/>
                                        </p:tgtEl>
                                        <p:attrNameLst>
                                          <p:attrName>ppt_w</p:attrName>
                                        </p:attrNameLst>
                                      </p:cBhvr>
                                      <p:tavLst>
                                        <p:tav tm="0">
                                          <p:val>
                                            <p:fltVal val="0"/>
                                          </p:val>
                                        </p:tav>
                                        <p:tav tm="100000">
                                          <p:val>
                                            <p:strVal val="#ppt_w"/>
                                          </p:val>
                                        </p:tav>
                                      </p:tavLst>
                                    </p:anim>
                                    <p:anim calcmode="lin" valueType="num">
                                      <p:cBhvr>
                                        <p:cTn id="54" dur="500" fill="hold"/>
                                        <p:tgtEl>
                                          <p:spTgt spid="14"/>
                                        </p:tgtEl>
                                        <p:attrNameLst>
                                          <p:attrName>ppt_h</p:attrName>
                                        </p:attrNameLst>
                                      </p:cBhvr>
                                      <p:tavLst>
                                        <p:tav tm="0">
                                          <p:val>
                                            <p:fltVal val="0"/>
                                          </p:val>
                                        </p:tav>
                                        <p:tav tm="100000">
                                          <p:val>
                                            <p:strVal val="#ppt_h"/>
                                          </p:val>
                                        </p:tav>
                                      </p:tavLst>
                                    </p:anim>
                                    <p:animEffect transition="in" filter="fade">
                                      <p:cBhvr>
                                        <p:cTn id="55" dur="500"/>
                                        <p:tgtEl>
                                          <p:spTgt spid="14"/>
                                        </p:tgtEl>
                                      </p:cBhvr>
                                    </p:animEffect>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nodeType="clickEffect">
                                  <p:stCondLst>
                                    <p:cond delay="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bldLvl="0" animBg="1"/>
      <p:bldP spid="28" grpId="1" bldLvl="0" animBg="1"/>
      <p:bldP spid="28" grpId="2" bldLvl="0" animBg="1"/>
      <p:bldP spid="14" grpId="0"/>
      <p:bldP spid="14" grpId="1"/>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p:cNvSpPr/>
          <p:nvPr/>
        </p:nvSpPr>
        <p:spPr>
          <a:xfrm>
            <a:off x="1333318" y="2837780"/>
            <a:ext cx="9525365" cy="1446550"/>
          </a:xfrm>
          <a:prstGeom prst="rect">
            <a:avLst/>
          </a:prstGeom>
        </p:spPr>
        <p:txBody>
          <a:bodyPr wrap="none">
            <a:spAutoFit/>
          </a:bodyPr>
          <a:lstStyle/>
          <a:p>
            <a:pPr algn="ctr"/>
            <a:r>
              <a:rPr lang="zh-CN" altLang="en-US" sz="8800" dirty="0">
                <a:solidFill>
                  <a:srgbClr val="C00000"/>
                </a:solidFill>
                <a:latin typeface="字体视界-NEW魏碑体" panose="02010601030101010101" pitchFamily="2" charset="-122"/>
                <a:ea typeface="字体视界-NEW魏碑体" panose="02010601030101010101" pitchFamily="2" charset="-122"/>
                <a:cs typeface="+mn-ea"/>
                <a:sym typeface="+mn-lt"/>
              </a:rPr>
              <a:t>不忘初心 继续前进</a:t>
            </a:r>
          </a:p>
        </p:txBody>
      </p:sp>
      <p:sp>
        <p:nvSpPr>
          <p:cNvPr id="31" name="矩形 30"/>
          <p:cNvSpPr/>
          <p:nvPr/>
        </p:nvSpPr>
        <p:spPr>
          <a:xfrm>
            <a:off x="3797623" y="4967633"/>
            <a:ext cx="4450080" cy="583565"/>
          </a:xfrm>
          <a:prstGeom prst="rect">
            <a:avLst/>
          </a:prstGeom>
        </p:spPr>
        <p:txBody>
          <a:bodyPr wrap="none">
            <a:spAutoFit/>
          </a:bodyPr>
          <a:lstStyle/>
          <a:p>
            <a:pPr algn="ctr"/>
            <a:r>
              <a:rPr lang="en-US" altLang="zh-CN" sz="3200" dirty="0">
                <a:solidFill>
                  <a:srgbClr val="C00000"/>
                </a:solidFill>
                <a:latin typeface="字体视界-NEW魏碑体" panose="02010601030101010101" pitchFamily="2" charset="-122"/>
                <a:ea typeface="字体视界-NEW魏碑体" panose="02010601030101010101" pitchFamily="2" charset="-122"/>
                <a:cs typeface="+mn-ea"/>
                <a:sym typeface="+mn-lt"/>
              </a:rPr>
              <a:t>—— </a:t>
            </a:r>
            <a:r>
              <a:rPr lang="zh-CN" altLang="en-US" sz="3200" dirty="0">
                <a:solidFill>
                  <a:srgbClr val="C00000"/>
                </a:solidFill>
                <a:latin typeface="字体视界-NEW魏碑体" panose="02010601030101010101" pitchFamily="2" charset="-122"/>
                <a:ea typeface="字体视界-NEW魏碑体" panose="02010601030101010101" pitchFamily="2" charset="-122"/>
                <a:cs typeface="+mn-ea"/>
                <a:sym typeface="+mn-lt"/>
              </a:rPr>
              <a:t>感谢您的观看</a:t>
            </a:r>
            <a:r>
              <a:rPr lang="en-US" altLang="zh-CN" sz="3200" dirty="0">
                <a:solidFill>
                  <a:srgbClr val="C00000"/>
                </a:solidFill>
                <a:latin typeface="字体视界-NEW魏碑体" panose="02010601030101010101" pitchFamily="2" charset="-122"/>
                <a:ea typeface="字体视界-NEW魏碑体" panose="02010601030101010101" pitchFamily="2" charset="-122"/>
                <a:cs typeface="+mn-ea"/>
                <a:sym typeface="+mn-lt"/>
              </a:rPr>
              <a:t>——</a:t>
            </a:r>
            <a:endParaRPr lang="zh-CN" altLang="en-US" sz="3200" dirty="0">
              <a:solidFill>
                <a:srgbClr val="C00000"/>
              </a:solidFill>
              <a:latin typeface="字体视界-NEW魏碑体" panose="02010601030101010101" pitchFamily="2" charset="-122"/>
              <a:ea typeface="字体视界-NEW魏碑体" panose="02010601030101010101" pitchFamily="2" charset="-122"/>
              <a:cs typeface="+mn-ea"/>
              <a:sym typeface="+mn-lt"/>
            </a:endParaRPr>
          </a:p>
        </p:txBody>
      </p:sp>
      <p:sp>
        <p:nvSpPr>
          <p:cNvPr id="32" name="Freeform 29"/>
          <p:cNvSpPr/>
          <p:nvPr/>
        </p:nvSpPr>
        <p:spPr bwMode="auto">
          <a:xfrm>
            <a:off x="5221018" y="590692"/>
            <a:ext cx="1749965" cy="1563763"/>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C00000"/>
              </a:solidFill>
              <a:latin typeface="字体视界-NEW魏碑体" panose="02010601030101010101" pitchFamily="2" charset="-122"/>
              <a:ea typeface="字体视界-NEW魏碑体" panose="02010601030101010101" pitchFamily="2" charset="-122"/>
              <a:cs typeface="+mn-ea"/>
              <a:sym typeface="+mn-lt"/>
            </a:endParaRPr>
          </a:p>
        </p:txBody>
      </p:sp>
      <p:pic>
        <p:nvPicPr>
          <p:cNvPr id="33" name="图片 32"/>
          <p:cNvPicPr>
            <a:picLocks noChangeAspect="1"/>
          </p:cNvPicPr>
          <p:nvPr/>
        </p:nvPicPr>
        <p:blipFill>
          <a:blip r:embed="rId3"/>
          <a:stretch>
            <a:fillRect/>
          </a:stretch>
        </p:blipFill>
        <p:spPr>
          <a:xfrm>
            <a:off x="8167468" y="552220"/>
            <a:ext cx="2857500" cy="1190625"/>
          </a:xfrm>
          <a:prstGeom prst="rect">
            <a:avLst/>
          </a:prstGeom>
        </p:spPr>
      </p:pic>
      <p:pic>
        <p:nvPicPr>
          <p:cNvPr id="40" name="图片 39"/>
          <p:cNvPicPr>
            <a:picLocks noChangeAspect="1"/>
          </p:cNvPicPr>
          <p:nvPr/>
        </p:nvPicPr>
        <p:blipFill>
          <a:blip r:embed="rId3"/>
          <a:stretch>
            <a:fillRect/>
          </a:stretch>
        </p:blipFill>
        <p:spPr>
          <a:xfrm rot="20902340" flipH="1">
            <a:off x="1320789" y="1151521"/>
            <a:ext cx="2100539" cy="875225"/>
          </a:xfrm>
          <a:prstGeom prst="rect">
            <a:avLst/>
          </a:prstGeom>
        </p:spPr>
      </p:pic>
      <p:sp>
        <p:nvSpPr>
          <p:cNvPr id="2" name="文本框 1"/>
          <p:cNvSpPr txBox="1"/>
          <p:nvPr/>
        </p:nvSpPr>
        <p:spPr>
          <a:xfrm>
            <a:off x="1674495" y="339090"/>
            <a:ext cx="3048000" cy="275590"/>
          </a:xfrm>
          <a:prstGeom prst="rect">
            <a:avLst/>
          </a:prstGeom>
          <a:noFill/>
        </p:spPr>
        <p:txBody>
          <a:bodyPr wrap="square" rtlCol="0">
            <a:spAutoFit/>
          </a:bodyPr>
          <a:lstStyle/>
          <a:p>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6"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ppt_w</p:attrName>
                                        </p:attrNameLst>
                                      </p:cBhvr>
                                      <p:tavLst>
                                        <p:tav tm="0">
                                          <p:val>
                                            <p:strVal val="(6*min(max(#ppt_w*#ppt_h,.3),1)-7.4)/-.7*#ppt_w"/>
                                          </p:val>
                                        </p:tav>
                                        <p:tav tm="100000">
                                          <p:val>
                                            <p:strVal val="#ppt_w"/>
                                          </p:val>
                                        </p:tav>
                                      </p:tavLst>
                                    </p:anim>
                                    <p:anim calcmode="lin" valueType="num">
                                      <p:cBhvr>
                                        <p:cTn id="8" dur="1000" fill="hold"/>
                                        <p:tgtEl>
                                          <p:spTgt spid="32"/>
                                        </p:tgtEl>
                                        <p:attrNameLst>
                                          <p:attrName>ppt_h</p:attrName>
                                        </p:attrNameLst>
                                      </p:cBhvr>
                                      <p:tavLst>
                                        <p:tav tm="0">
                                          <p:val>
                                            <p:strVal val="(6*min(max(#ppt_w*#ppt_h,.3),1)-7.4)/-.7*#ppt_h"/>
                                          </p:val>
                                        </p:tav>
                                        <p:tav tm="100000">
                                          <p:val>
                                            <p:strVal val="#ppt_h"/>
                                          </p:val>
                                        </p:tav>
                                      </p:tavLst>
                                    </p:anim>
                                    <p:anim calcmode="lin" valueType="num">
                                      <p:cBhvr>
                                        <p:cTn id="9" dur="1000" fill="hold"/>
                                        <p:tgtEl>
                                          <p:spTgt spid="32"/>
                                        </p:tgtEl>
                                        <p:attrNameLst>
                                          <p:attrName>ppt_x</p:attrName>
                                        </p:attrNameLst>
                                      </p:cBhvr>
                                      <p:tavLst>
                                        <p:tav tm="0">
                                          <p:val>
                                            <p:fltVal val="0.5"/>
                                          </p:val>
                                        </p:tav>
                                        <p:tav tm="100000">
                                          <p:val>
                                            <p:strVal val="#ppt_x"/>
                                          </p:val>
                                        </p:tav>
                                      </p:tavLst>
                                    </p:anim>
                                    <p:anim calcmode="lin" valueType="num">
                                      <p:cBhvr>
                                        <p:cTn id="10" dur="1000" fill="hold"/>
                                        <p:tgtEl>
                                          <p:spTgt spid="32"/>
                                        </p:tgtEl>
                                        <p:attrNameLst>
                                          <p:attrName>ppt_y</p:attrName>
                                        </p:attrNameLst>
                                      </p:cBhvr>
                                      <p:tavLst>
                                        <p:tav tm="0">
                                          <p:val>
                                            <p:strVal val="1+(6*min(max(#ppt_w*#ppt_h,.3),1)-7.4)/-.7*#ppt_h/2"/>
                                          </p:val>
                                        </p:tav>
                                        <p:tav tm="100000">
                                          <p:val>
                                            <p:strVal val="#ppt_y"/>
                                          </p:val>
                                        </p:tav>
                                      </p:tavLst>
                                    </p:anim>
                                  </p:childTnLst>
                                </p:cTn>
                              </p:par>
                            </p:childTnLst>
                          </p:cTn>
                        </p:par>
                        <p:par>
                          <p:cTn id="11" fill="hold">
                            <p:stCondLst>
                              <p:cond delay="1000"/>
                            </p:stCondLst>
                            <p:childTnLst>
                              <p:par>
                                <p:cTn id="12" presetID="53" presetClass="entr" presetSubtype="16" fill="hold" grpId="0" nodeType="afterEffect">
                                  <p:stCondLst>
                                    <p:cond delay="0"/>
                                  </p:stCondLst>
                                  <p:childTnLst>
                                    <p:set>
                                      <p:cBhvr>
                                        <p:cTn id="13" dur="1" fill="hold">
                                          <p:stCondLst>
                                            <p:cond delay="0"/>
                                          </p:stCondLst>
                                        </p:cTn>
                                        <p:tgtEl>
                                          <p:spTgt spid="30"/>
                                        </p:tgtEl>
                                        <p:attrNameLst>
                                          <p:attrName>style.visibility</p:attrName>
                                        </p:attrNameLst>
                                      </p:cBhvr>
                                      <p:to>
                                        <p:strVal val="visible"/>
                                      </p:to>
                                    </p:set>
                                    <p:anim calcmode="lin" valueType="num">
                                      <p:cBhvr>
                                        <p:cTn id="14" dur="1000" fill="hold"/>
                                        <p:tgtEl>
                                          <p:spTgt spid="30"/>
                                        </p:tgtEl>
                                        <p:attrNameLst>
                                          <p:attrName>ppt_w</p:attrName>
                                        </p:attrNameLst>
                                      </p:cBhvr>
                                      <p:tavLst>
                                        <p:tav tm="0">
                                          <p:val>
                                            <p:fltVal val="0"/>
                                          </p:val>
                                        </p:tav>
                                        <p:tav tm="100000">
                                          <p:val>
                                            <p:strVal val="#ppt_w"/>
                                          </p:val>
                                        </p:tav>
                                      </p:tavLst>
                                    </p:anim>
                                    <p:anim calcmode="lin" valueType="num">
                                      <p:cBhvr>
                                        <p:cTn id="15" dur="1000" fill="hold"/>
                                        <p:tgtEl>
                                          <p:spTgt spid="30"/>
                                        </p:tgtEl>
                                        <p:attrNameLst>
                                          <p:attrName>ppt_h</p:attrName>
                                        </p:attrNameLst>
                                      </p:cBhvr>
                                      <p:tavLst>
                                        <p:tav tm="0">
                                          <p:val>
                                            <p:fltVal val="0"/>
                                          </p:val>
                                        </p:tav>
                                        <p:tav tm="100000">
                                          <p:val>
                                            <p:strVal val="#ppt_h"/>
                                          </p:val>
                                        </p:tav>
                                      </p:tavLst>
                                    </p:anim>
                                    <p:animEffect transition="in" filter="fade">
                                      <p:cBhvr>
                                        <p:cTn id="16" dur="1000"/>
                                        <p:tgtEl>
                                          <p:spTgt spid="30"/>
                                        </p:tgtEl>
                                      </p:cBhvr>
                                    </p:animEffect>
                                  </p:childTnLst>
                                </p:cTn>
                              </p:par>
                              <p:par>
                                <p:cTn id="17" presetID="35" presetClass="path" presetSubtype="0" accel="50000" decel="50000" fill="hold" grpId="1" nodeType="withEffect">
                                  <p:stCondLst>
                                    <p:cond delay="0"/>
                                  </p:stCondLst>
                                  <p:childTnLst>
                                    <p:animMotion origin="layout" path="M 0 1.48148E-6 L -0.41185 1.48148E-6 " pathEditMode="relative" rAng="0" ptsTypes="AA">
                                      <p:cBhvr>
                                        <p:cTn id="18" dur="2000" spd="-100000" fill="hold"/>
                                        <p:tgtEl>
                                          <p:spTgt spid="30"/>
                                        </p:tgtEl>
                                        <p:attrNameLst>
                                          <p:attrName>ppt_x</p:attrName>
                                          <p:attrName>ppt_y</p:attrName>
                                        </p:attrNameLst>
                                      </p:cBhvr>
                                      <p:rCtr x="-20599" y="0"/>
                                    </p:animMotion>
                                  </p:childTnLst>
                                </p:cTn>
                              </p:par>
                              <p:par>
                                <p:cTn id="19" presetID="53" presetClass="entr" presetSubtype="16"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p:cTn id="21" dur="1000" fill="hold"/>
                                        <p:tgtEl>
                                          <p:spTgt spid="31"/>
                                        </p:tgtEl>
                                        <p:attrNameLst>
                                          <p:attrName>ppt_w</p:attrName>
                                        </p:attrNameLst>
                                      </p:cBhvr>
                                      <p:tavLst>
                                        <p:tav tm="0">
                                          <p:val>
                                            <p:fltVal val="0"/>
                                          </p:val>
                                        </p:tav>
                                        <p:tav tm="100000">
                                          <p:val>
                                            <p:strVal val="#ppt_w"/>
                                          </p:val>
                                        </p:tav>
                                      </p:tavLst>
                                    </p:anim>
                                    <p:anim calcmode="lin" valueType="num">
                                      <p:cBhvr>
                                        <p:cTn id="22" dur="1000" fill="hold"/>
                                        <p:tgtEl>
                                          <p:spTgt spid="31"/>
                                        </p:tgtEl>
                                        <p:attrNameLst>
                                          <p:attrName>ppt_h</p:attrName>
                                        </p:attrNameLst>
                                      </p:cBhvr>
                                      <p:tavLst>
                                        <p:tav tm="0">
                                          <p:val>
                                            <p:fltVal val="0"/>
                                          </p:val>
                                        </p:tav>
                                        <p:tav tm="100000">
                                          <p:val>
                                            <p:strVal val="#ppt_h"/>
                                          </p:val>
                                        </p:tav>
                                      </p:tavLst>
                                    </p:anim>
                                    <p:animEffect transition="in" filter="fade">
                                      <p:cBhvr>
                                        <p:cTn id="23" dur="1000"/>
                                        <p:tgtEl>
                                          <p:spTgt spid="31"/>
                                        </p:tgtEl>
                                      </p:cBhvr>
                                    </p:animEffect>
                                  </p:childTnLst>
                                </p:cTn>
                              </p:par>
                              <p:par>
                                <p:cTn id="24" presetID="35" presetClass="path" presetSubtype="0" accel="50000" decel="50000" fill="hold" grpId="1" nodeType="withEffect">
                                  <p:stCondLst>
                                    <p:cond delay="0"/>
                                  </p:stCondLst>
                                  <p:childTnLst>
                                    <p:animMotion origin="layout" path="M 4.79167E-6 1.85185E-6 L 0.31575 1.85185E-6 " pathEditMode="relative" rAng="0" ptsTypes="AA">
                                      <p:cBhvr>
                                        <p:cTn id="25" dur="2000" spd="-100000" fill="hold"/>
                                        <p:tgtEl>
                                          <p:spTgt spid="31"/>
                                        </p:tgtEl>
                                        <p:attrNameLst>
                                          <p:attrName>ppt_x</p:attrName>
                                          <p:attrName>ppt_y</p:attrName>
                                        </p:attrNameLst>
                                      </p:cBhvr>
                                      <p:rCtr x="15781" y="0"/>
                                    </p:animMotion>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1000" fill="hold"/>
                                        <p:tgtEl>
                                          <p:spTgt spid="33"/>
                                        </p:tgtEl>
                                        <p:attrNameLst>
                                          <p:attrName>ppt_w</p:attrName>
                                        </p:attrNameLst>
                                      </p:cBhvr>
                                      <p:tavLst>
                                        <p:tav tm="0">
                                          <p:val>
                                            <p:fltVal val="0"/>
                                          </p:val>
                                        </p:tav>
                                        <p:tav tm="100000">
                                          <p:val>
                                            <p:strVal val="#ppt_w"/>
                                          </p:val>
                                        </p:tav>
                                      </p:tavLst>
                                    </p:anim>
                                    <p:anim calcmode="lin" valueType="num">
                                      <p:cBhvr>
                                        <p:cTn id="30" dur="1000" fill="hold"/>
                                        <p:tgtEl>
                                          <p:spTgt spid="33"/>
                                        </p:tgtEl>
                                        <p:attrNameLst>
                                          <p:attrName>ppt_h</p:attrName>
                                        </p:attrNameLst>
                                      </p:cBhvr>
                                      <p:tavLst>
                                        <p:tav tm="0">
                                          <p:val>
                                            <p:fltVal val="0"/>
                                          </p:val>
                                        </p:tav>
                                        <p:tav tm="100000">
                                          <p:val>
                                            <p:strVal val="#ppt_h"/>
                                          </p:val>
                                        </p:tav>
                                      </p:tavLst>
                                    </p:anim>
                                    <p:animEffect transition="in" filter="fade">
                                      <p:cBhvr>
                                        <p:cTn id="31" dur="1000"/>
                                        <p:tgtEl>
                                          <p:spTgt spid="33"/>
                                        </p:tgtEl>
                                      </p:cBhvr>
                                    </p:animEffect>
                                  </p:childTnLst>
                                </p:cTn>
                              </p:par>
                              <p:par>
                                <p:cTn id="32" presetID="35" presetClass="path" presetSubtype="0" accel="50000" decel="50000" fill="hold" nodeType="withEffect">
                                  <p:stCondLst>
                                    <p:cond delay="0"/>
                                  </p:stCondLst>
                                  <p:childTnLst>
                                    <p:animMotion origin="layout" path="M 6.25E-7 -1.11111E-6 L 0.31575 -1.11111E-6 " pathEditMode="relative" rAng="0" ptsTypes="AA">
                                      <p:cBhvr>
                                        <p:cTn id="33" dur="2000" spd="-100000" fill="hold"/>
                                        <p:tgtEl>
                                          <p:spTgt spid="33"/>
                                        </p:tgtEl>
                                        <p:attrNameLst>
                                          <p:attrName>ppt_x</p:attrName>
                                          <p:attrName>ppt_y</p:attrName>
                                        </p:attrNameLst>
                                      </p:cBhvr>
                                      <p:rCtr x="15781" y="0"/>
                                    </p:animMotion>
                                  </p:childTnLst>
                                </p:cTn>
                              </p:par>
                            </p:childTnLst>
                          </p:cTn>
                        </p:par>
                        <p:par>
                          <p:cTn id="34" fill="hold">
                            <p:stCondLst>
                              <p:cond delay="3000"/>
                            </p:stCondLst>
                            <p:childTnLst>
                              <p:par>
                                <p:cTn id="35" presetID="53" presetClass="entr" presetSubtype="16" fill="hold" nodeType="afterEffect">
                                  <p:stCondLst>
                                    <p:cond delay="0"/>
                                  </p:stCondLst>
                                  <p:childTnLst>
                                    <p:set>
                                      <p:cBhvr>
                                        <p:cTn id="36" dur="1" fill="hold">
                                          <p:stCondLst>
                                            <p:cond delay="0"/>
                                          </p:stCondLst>
                                        </p:cTn>
                                        <p:tgtEl>
                                          <p:spTgt spid="40"/>
                                        </p:tgtEl>
                                        <p:attrNameLst>
                                          <p:attrName>style.visibility</p:attrName>
                                        </p:attrNameLst>
                                      </p:cBhvr>
                                      <p:to>
                                        <p:strVal val="visible"/>
                                      </p:to>
                                    </p:set>
                                    <p:anim calcmode="lin" valueType="num">
                                      <p:cBhvr>
                                        <p:cTn id="37" dur="1000" fill="hold"/>
                                        <p:tgtEl>
                                          <p:spTgt spid="40"/>
                                        </p:tgtEl>
                                        <p:attrNameLst>
                                          <p:attrName>ppt_w</p:attrName>
                                        </p:attrNameLst>
                                      </p:cBhvr>
                                      <p:tavLst>
                                        <p:tav tm="0">
                                          <p:val>
                                            <p:fltVal val="0"/>
                                          </p:val>
                                        </p:tav>
                                        <p:tav tm="100000">
                                          <p:val>
                                            <p:strVal val="#ppt_w"/>
                                          </p:val>
                                        </p:tav>
                                      </p:tavLst>
                                    </p:anim>
                                    <p:anim calcmode="lin" valueType="num">
                                      <p:cBhvr>
                                        <p:cTn id="38" dur="1000" fill="hold"/>
                                        <p:tgtEl>
                                          <p:spTgt spid="40"/>
                                        </p:tgtEl>
                                        <p:attrNameLst>
                                          <p:attrName>ppt_h</p:attrName>
                                        </p:attrNameLst>
                                      </p:cBhvr>
                                      <p:tavLst>
                                        <p:tav tm="0">
                                          <p:val>
                                            <p:fltVal val="0"/>
                                          </p:val>
                                        </p:tav>
                                        <p:tav tm="100000">
                                          <p:val>
                                            <p:strVal val="#ppt_h"/>
                                          </p:val>
                                        </p:tav>
                                      </p:tavLst>
                                    </p:anim>
                                    <p:animEffect transition="in" filter="fade">
                                      <p:cBhvr>
                                        <p:cTn id="39" dur="1000"/>
                                        <p:tgtEl>
                                          <p:spTgt spid="40"/>
                                        </p:tgtEl>
                                      </p:cBhvr>
                                    </p:animEffect>
                                  </p:childTnLst>
                                </p:cTn>
                              </p:par>
                              <p:par>
                                <p:cTn id="40" presetID="35" presetClass="path" presetSubtype="0" accel="50000" decel="50000" fill="hold" nodeType="withEffect">
                                  <p:stCondLst>
                                    <p:cond delay="0"/>
                                  </p:stCondLst>
                                  <p:childTnLst>
                                    <p:animMotion origin="layout" path="M -1.04167E-6 -2.96296E-6 L 0.31576 -2.96296E-6 " pathEditMode="relative" rAng="0" ptsTypes="AA">
                                      <p:cBhvr>
                                        <p:cTn id="41" dur="2000" spd="-100000" fill="hold"/>
                                        <p:tgtEl>
                                          <p:spTgt spid="40"/>
                                        </p:tgtEl>
                                        <p:attrNameLst>
                                          <p:attrName>ppt_x</p:attrName>
                                          <p:attrName>ppt_y</p:attrName>
                                        </p:attrNameLst>
                                      </p:cBhvr>
                                      <p:rCtr x="15781"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0" grpId="1"/>
      <p:bldP spid="31" grpId="0"/>
      <p:bldP spid="31" grpId="1"/>
      <p:bldP spid="3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a:cxnSpLocks/>
          </p:cNvCxnSpPr>
          <p:nvPr/>
        </p:nvCxnSpPr>
        <p:spPr>
          <a:xfrm>
            <a:off x="1659691" y="1474065"/>
            <a:ext cx="8872619" cy="0"/>
          </a:xfrm>
          <a:prstGeom prst="line">
            <a:avLst/>
          </a:prstGeom>
          <a:ln>
            <a:solidFill>
              <a:srgbClr val="D3001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590560" y="551049"/>
            <a:ext cx="1402080" cy="829945"/>
          </a:xfrm>
          <a:prstGeom prst="rect">
            <a:avLst/>
          </a:prstGeom>
        </p:spPr>
        <p:txBody>
          <a:bodyPr wrap="none">
            <a:spAutoFit/>
          </a:bodyPr>
          <a:lstStyle/>
          <a:p>
            <a:r>
              <a:rPr lang="zh-CN" altLang="en-US" sz="4800" b="1" dirty="0">
                <a:solidFill>
                  <a:srgbClr val="C00000"/>
                </a:solidFill>
                <a:latin typeface="微软雅黑" panose="020B0503020204020204" pitchFamily="34" charset="-122"/>
                <a:ea typeface="微软雅黑" panose="020B0503020204020204" pitchFamily="34" charset="-122"/>
                <a:cs typeface="方正苏新诗柳楷简体-yolan" panose="02000000000000000000" pitchFamily="2" charset="-122"/>
              </a:rPr>
              <a:t>前言</a:t>
            </a:r>
          </a:p>
        </p:txBody>
      </p:sp>
      <p:pic>
        <p:nvPicPr>
          <p:cNvPr id="18" name="图片 17"/>
          <p:cNvPicPr>
            <a:picLocks noChangeAspect="1"/>
          </p:cNvPicPr>
          <p:nvPr/>
        </p:nvPicPr>
        <p:blipFill>
          <a:blip r:embed="rId3"/>
          <a:stretch>
            <a:fillRect/>
          </a:stretch>
        </p:blipFill>
        <p:spPr>
          <a:xfrm>
            <a:off x="8835736" y="97299"/>
            <a:ext cx="2857500" cy="1190625"/>
          </a:xfrm>
          <a:prstGeom prst="rect">
            <a:avLst/>
          </a:prstGeom>
        </p:spPr>
      </p:pic>
      <p:pic>
        <p:nvPicPr>
          <p:cNvPr id="3" name="图片 2">
            <a:extLst>
              <a:ext uri="{FF2B5EF4-FFF2-40B4-BE49-F238E27FC236}">
                <a16:creationId xmlns:a16="http://schemas.microsoft.com/office/drawing/2014/main" id="{E106B201-2677-7B46-E4BC-71CE4A4815E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29691" y="1660207"/>
            <a:ext cx="8132619" cy="4061719"/>
          </a:xfrm>
          <a:prstGeom prst="rect">
            <a:avLst/>
          </a:prstGeom>
        </p:spPr>
      </p:pic>
      <p:sp>
        <p:nvSpPr>
          <p:cNvPr id="4" name="文本框 3">
            <a:extLst>
              <a:ext uri="{FF2B5EF4-FFF2-40B4-BE49-F238E27FC236}">
                <a16:creationId xmlns:a16="http://schemas.microsoft.com/office/drawing/2014/main" id="{437689EA-68B5-9EE9-9FEA-BF32C913F55F}"/>
              </a:ext>
            </a:extLst>
          </p:cNvPr>
          <p:cNvSpPr txBox="1"/>
          <p:nvPr/>
        </p:nvSpPr>
        <p:spPr>
          <a:xfrm>
            <a:off x="1712910" y="6137564"/>
            <a:ext cx="8766181" cy="461665"/>
          </a:xfrm>
          <a:prstGeom prst="rect">
            <a:avLst/>
          </a:prstGeom>
          <a:noFill/>
        </p:spPr>
        <p:txBody>
          <a:bodyPr wrap="square" rtlCol="0">
            <a:spAutoFit/>
          </a:bodyPr>
          <a:lstStyle/>
          <a:p>
            <a:r>
              <a:rPr lang="zh-CN" altLang="en-US" sz="2400" b="1" dirty="0">
                <a:solidFill>
                  <a:srgbClr val="FF0000"/>
                </a:solidFill>
              </a:rPr>
              <a:t>中国矿业大学（北京）举行学习贯彻党的二十大精神宣讲部署会</a:t>
            </a:r>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a:cxnSpLocks/>
          </p:cNvCxnSpPr>
          <p:nvPr/>
        </p:nvCxnSpPr>
        <p:spPr>
          <a:xfrm>
            <a:off x="1659691" y="1474065"/>
            <a:ext cx="8872619" cy="0"/>
          </a:xfrm>
          <a:prstGeom prst="line">
            <a:avLst/>
          </a:prstGeom>
          <a:ln>
            <a:solidFill>
              <a:srgbClr val="D3001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555924" y="550108"/>
            <a:ext cx="1402080" cy="829945"/>
          </a:xfrm>
          <a:prstGeom prst="rect">
            <a:avLst/>
          </a:prstGeom>
        </p:spPr>
        <p:txBody>
          <a:bodyPr wrap="none">
            <a:spAutoFit/>
          </a:bodyPr>
          <a:lstStyle/>
          <a:p>
            <a:r>
              <a:rPr lang="zh-CN" altLang="en-US" sz="4800" b="1" dirty="0">
                <a:solidFill>
                  <a:srgbClr val="C00000"/>
                </a:solidFill>
                <a:latin typeface="微软雅黑" panose="020B0503020204020204" pitchFamily="34" charset="-122"/>
                <a:ea typeface="微软雅黑" panose="020B0503020204020204" pitchFamily="34" charset="-122"/>
                <a:cs typeface="方正苏新诗柳楷简体-yolan" panose="02000000000000000000" pitchFamily="2" charset="-122"/>
              </a:rPr>
              <a:t>前言</a:t>
            </a:r>
          </a:p>
        </p:txBody>
      </p:sp>
      <p:pic>
        <p:nvPicPr>
          <p:cNvPr id="18" name="图片 17"/>
          <p:cNvPicPr>
            <a:picLocks noChangeAspect="1"/>
          </p:cNvPicPr>
          <p:nvPr/>
        </p:nvPicPr>
        <p:blipFill>
          <a:blip r:embed="rId3"/>
          <a:stretch>
            <a:fillRect/>
          </a:stretch>
        </p:blipFill>
        <p:spPr>
          <a:xfrm>
            <a:off x="8835736" y="97299"/>
            <a:ext cx="2857500" cy="1190625"/>
          </a:xfrm>
          <a:prstGeom prst="rect">
            <a:avLst/>
          </a:prstGeom>
        </p:spPr>
      </p:pic>
      <p:pic>
        <p:nvPicPr>
          <p:cNvPr id="7" name="图片 6">
            <a:extLst>
              <a:ext uri="{FF2B5EF4-FFF2-40B4-BE49-F238E27FC236}">
                <a16:creationId xmlns:a16="http://schemas.microsoft.com/office/drawing/2014/main" id="{31C0A015-FF43-85D9-2C8C-EAC30E461498}"/>
              </a:ext>
            </a:extLst>
          </p:cNvPr>
          <p:cNvPicPr>
            <a:picLocks noChangeAspect="1"/>
          </p:cNvPicPr>
          <p:nvPr/>
        </p:nvPicPr>
        <p:blipFill rotWithShape="1">
          <a:blip r:embed="rId4">
            <a:extLst>
              <a:ext uri="{28A0092B-C50C-407E-A947-70E740481C1C}">
                <a14:useLocalDpi xmlns:a14="http://schemas.microsoft.com/office/drawing/2010/main" val="0"/>
              </a:ext>
            </a:extLst>
          </a:blip>
          <a:srcRect l="19251" t="9533" r="19285" b="1676"/>
          <a:stretch/>
        </p:blipFill>
        <p:spPr>
          <a:xfrm>
            <a:off x="394855" y="1579895"/>
            <a:ext cx="3602181" cy="3989627"/>
          </a:xfrm>
          <a:prstGeom prst="rect">
            <a:avLst/>
          </a:prstGeom>
        </p:spPr>
      </p:pic>
      <p:sp>
        <p:nvSpPr>
          <p:cNvPr id="8" name="文本框 7">
            <a:extLst>
              <a:ext uri="{FF2B5EF4-FFF2-40B4-BE49-F238E27FC236}">
                <a16:creationId xmlns:a16="http://schemas.microsoft.com/office/drawing/2014/main" id="{FA52EC6A-FBBB-9BF0-7281-0D53D4625F3E}"/>
              </a:ext>
            </a:extLst>
          </p:cNvPr>
          <p:cNvSpPr txBox="1"/>
          <p:nvPr/>
        </p:nvSpPr>
        <p:spPr>
          <a:xfrm>
            <a:off x="304799" y="5876503"/>
            <a:ext cx="3782291" cy="415498"/>
          </a:xfrm>
          <a:prstGeom prst="rect">
            <a:avLst/>
          </a:prstGeom>
          <a:noFill/>
        </p:spPr>
        <p:txBody>
          <a:bodyPr wrap="square" rtlCol="0">
            <a:spAutoFit/>
          </a:bodyPr>
          <a:lstStyle/>
          <a:p>
            <a:pPr algn="ctr"/>
            <a:r>
              <a:rPr lang="zh-CN" altLang="en-US" sz="2100" b="1" dirty="0">
                <a:solidFill>
                  <a:schemeClr val="accent3">
                    <a:lumMod val="50000"/>
                  </a:schemeClr>
                </a:solidFill>
              </a:rPr>
              <a:t>校党委书记徐孝民做宣讲报告</a:t>
            </a:r>
          </a:p>
        </p:txBody>
      </p:sp>
      <p:cxnSp>
        <p:nvCxnSpPr>
          <p:cNvPr id="10" name="直接连接符 9">
            <a:extLst>
              <a:ext uri="{FF2B5EF4-FFF2-40B4-BE49-F238E27FC236}">
                <a16:creationId xmlns:a16="http://schemas.microsoft.com/office/drawing/2014/main" id="{3797BCEF-13F9-F0C9-913C-D79B4E8BE5B7}"/>
              </a:ext>
            </a:extLst>
          </p:cNvPr>
          <p:cNvCxnSpPr/>
          <p:nvPr/>
        </p:nvCxnSpPr>
        <p:spPr>
          <a:xfrm>
            <a:off x="4253345" y="1474065"/>
            <a:ext cx="69273" cy="5293880"/>
          </a:xfrm>
          <a:prstGeom prst="line">
            <a:avLst/>
          </a:prstGeom>
        </p:spPr>
        <p:style>
          <a:lnRef idx="3">
            <a:schemeClr val="accent4"/>
          </a:lnRef>
          <a:fillRef idx="0">
            <a:schemeClr val="accent4"/>
          </a:fillRef>
          <a:effectRef idx="2">
            <a:schemeClr val="accent4"/>
          </a:effectRef>
          <a:fontRef idx="minor">
            <a:schemeClr val="tx1"/>
          </a:fontRef>
        </p:style>
      </p:cxnSp>
      <p:sp>
        <p:nvSpPr>
          <p:cNvPr id="11" name="文本框 10">
            <a:extLst>
              <a:ext uri="{FF2B5EF4-FFF2-40B4-BE49-F238E27FC236}">
                <a16:creationId xmlns:a16="http://schemas.microsoft.com/office/drawing/2014/main" id="{F1BFFDCA-BF51-B9E6-D397-C7C7EFC07130}"/>
              </a:ext>
            </a:extLst>
          </p:cNvPr>
          <p:cNvSpPr txBox="1"/>
          <p:nvPr/>
        </p:nvSpPr>
        <p:spPr>
          <a:xfrm>
            <a:off x="4475018" y="1724891"/>
            <a:ext cx="6719455" cy="4939814"/>
          </a:xfrm>
          <a:prstGeom prst="rect">
            <a:avLst/>
          </a:prstGeom>
          <a:noFill/>
        </p:spPr>
        <p:txBody>
          <a:bodyPr wrap="square" rtlCol="0">
            <a:spAutoFit/>
          </a:bodyPr>
          <a:lstStyle/>
          <a:p>
            <a:r>
              <a:rPr lang="en-US" altLang="zh-CN" dirty="0">
                <a:latin typeface="+mj-lt"/>
              </a:rPr>
              <a:t>        </a:t>
            </a:r>
            <a:r>
              <a:rPr lang="en-US" altLang="zh-CN" sz="2100" dirty="0">
                <a:latin typeface="宋体 (正文)"/>
              </a:rPr>
              <a:t>11</a:t>
            </a:r>
            <a:r>
              <a:rPr lang="zh-CN" altLang="en-US" sz="2100" dirty="0">
                <a:latin typeface="宋体 (正文)"/>
              </a:rPr>
              <a:t>月</a:t>
            </a:r>
            <a:r>
              <a:rPr lang="en-US" altLang="zh-CN" sz="2100" dirty="0">
                <a:latin typeface="宋体 (正文)"/>
              </a:rPr>
              <a:t>15</a:t>
            </a:r>
            <a:r>
              <a:rPr lang="zh-CN" altLang="en-US" sz="2100" dirty="0">
                <a:latin typeface="宋体 (正文)"/>
              </a:rPr>
              <a:t>日下午，中国矿业大学（北京）在福中苑报告厅举行学习贯彻党的二十大精神宣讲部署会。校党委书记徐孝民作题为</a:t>
            </a:r>
            <a:r>
              <a:rPr lang="en-US" altLang="zh-CN" sz="2100" dirty="0">
                <a:latin typeface="宋体 (正文)"/>
              </a:rPr>
              <a:t>《</a:t>
            </a:r>
            <a:r>
              <a:rPr lang="zh-CN" altLang="en-US" sz="2100" dirty="0">
                <a:latin typeface="宋体 (正文)"/>
              </a:rPr>
              <a:t>学习贯彻党的二十大精神 加快建设世界一流能源科技大学</a:t>
            </a:r>
            <a:r>
              <a:rPr lang="en-US" altLang="zh-CN" sz="2100" dirty="0">
                <a:latin typeface="宋体 (正文)"/>
              </a:rPr>
              <a:t>》</a:t>
            </a:r>
            <a:r>
              <a:rPr lang="zh-CN" altLang="en-US" sz="2100" dirty="0">
                <a:latin typeface="宋体 (正文)"/>
              </a:rPr>
              <a:t>的宣讲报告。会议以线上线下相结合方式同步进行。学校党政领导班子成员出席会议。全校正处级干部、党委部门副处级干部线下参加会议，其他副处级干部、全体党支部书记线上参加。共计</a:t>
            </a:r>
            <a:r>
              <a:rPr lang="en-US" altLang="zh-CN" sz="2100" dirty="0">
                <a:latin typeface="宋体 (正文)"/>
              </a:rPr>
              <a:t>400</a:t>
            </a:r>
            <a:r>
              <a:rPr lang="zh-CN" altLang="en-US" sz="2100" dirty="0">
                <a:latin typeface="宋体 (正文)"/>
              </a:rPr>
              <a:t>余人参加会议。</a:t>
            </a:r>
            <a:endParaRPr lang="en-US" altLang="zh-CN" sz="2100" dirty="0">
              <a:latin typeface="宋体 (正文)"/>
            </a:endParaRPr>
          </a:p>
          <a:p>
            <a:r>
              <a:rPr lang="en-US" altLang="zh-CN" sz="2100" dirty="0">
                <a:latin typeface="宋体 (正文)"/>
              </a:rPr>
              <a:t>        </a:t>
            </a:r>
            <a:r>
              <a:rPr lang="zh-CN" altLang="en-US" sz="2100" dirty="0">
                <a:latin typeface="宋体 (正文)"/>
              </a:rPr>
              <a:t>徐孝民在报告中，围绕学习宣传贯彻党的二十大精神，从六个方面进行了深入阐释和系统部署。要求全校广大党员干部和师生员工要把思想统一到党的二十大精神上来，在全面学习、全面把握、全面落实上下功夫，坚定不移把党的二十大提出的目标任务落到实处，持续推动学校事业高质量发展，为奋力夺取全面建设社会主义现代化国家新胜利贡献矿大力量。</a:t>
            </a:r>
          </a:p>
        </p:txBody>
      </p:sp>
    </p:spTree>
    <p:extLst>
      <p:ext uri="{BB962C8B-B14F-4D97-AF65-F5344CB8AC3E}">
        <p14:creationId xmlns:p14="http://schemas.microsoft.com/office/powerpoint/2010/main" val="2687512314"/>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randombar(horizontal)">
                                      <p:cBhvr>
                                        <p:cTn id="7" dur="500"/>
                                        <p:tgtEl>
                                          <p:spTgt spid="1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randombar(horizontal)">
                                      <p:cBhvr>
                                        <p:cTn id="10" dur="500"/>
                                        <p:tgtEl>
                                          <p:spTgt spid="14"/>
                                        </p:tgtEl>
                                      </p:cBhvr>
                                    </p:animEffect>
                                  </p:childTnLst>
                                </p:cTn>
                              </p:par>
                              <p:par>
                                <p:cTn id="11" presetID="14" presetClass="entr" presetSubtype="1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randombar(horizont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1000"/>
                                        <p:tgtEl>
                                          <p:spTgt spid="11"/>
                                        </p:tgtEl>
                                      </p:cBhvr>
                                    </p:animEffect>
                                    <p:anim calcmode="lin" valueType="num">
                                      <p:cBhvr>
                                        <p:cTn id="28" dur="1000" fill="hold"/>
                                        <p:tgtEl>
                                          <p:spTgt spid="11"/>
                                        </p:tgtEl>
                                        <p:attrNameLst>
                                          <p:attrName>ppt_x</p:attrName>
                                        </p:attrNameLst>
                                      </p:cBhvr>
                                      <p:tavLst>
                                        <p:tav tm="0">
                                          <p:val>
                                            <p:strVal val="#ppt_x"/>
                                          </p:val>
                                        </p:tav>
                                        <p:tav tm="100000">
                                          <p:val>
                                            <p:strVal val="#ppt_x"/>
                                          </p:val>
                                        </p:tav>
                                      </p:tavLst>
                                    </p:anim>
                                    <p:anim calcmode="lin" valueType="num">
                                      <p:cBhvr>
                                        <p:cTn id="2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8" grpId="0"/>
      <p:bldP spid="1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11"/>
          <p:cNvCxnSpPr/>
          <p:nvPr/>
        </p:nvCxnSpPr>
        <p:spPr>
          <a:xfrm>
            <a:off x="1826271" y="1474065"/>
            <a:ext cx="8872619" cy="0"/>
          </a:xfrm>
          <a:prstGeom prst="line">
            <a:avLst/>
          </a:prstGeom>
          <a:ln>
            <a:solidFill>
              <a:srgbClr val="D30013"/>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777596" y="538290"/>
            <a:ext cx="1402080" cy="829945"/>
          </a:xfrm>
          <a:prstGeom prst="rect">
            <a:avLst/>
          </a:prstGeom>
        </p:spPr>
        <p:txBody>
          <a:bodyPr wrap="none">
            <a:spAutoFit/>
          </a:bodyPr>
          <a:lstStyle/>
          <a:p>
            <a:r>
              <a:rPr lang="zh-CN" altLang="en-US" sz="4800" b="1" dirty="0">
                <a:solidFill>
                  <a:srgbClr val="C00000"/>
                </a:solidFill>
                <a:latin typeface="微软雅黑" panose="020B0503020204020204" pitchFamily="34" charset="-122"/>
                <a:ea typeface="微软雅黑" panose="020B0503020204020204" pitchFamily="34" charset="-122"/>
                <a:cs typeface="方正苏新诗柳楷简体-yolan" panose="02000000000000000000" pitchFamily="2" charset="-122"/>
              </a:rPr>
              <a:t>前言</a:t>
            </a:r>
          </a:p>
        </p:txBody>
      </p:sp>
      <p:pic>
        <p:nvPicPr>
          <p:cNvPr id="18" name="图片 17"/>
          <p:cNvPicPr>
            <a:picLocks noChangeAspect="1"/>
          </p:cNvPicPr>
          <p:nvPr/>
        </p:nvPicPr>
        <p:blipFill>
          <a:blip r:embed="rId3"/>
          <a:stretch>
            <a:fillRect/>
          </a:stretch>
        </p:blipFill>
        <p:spPr>
          <a:xfrm>
            <a:off x="8835736" y="97299"/>
            <a:ext cx="2857500" cy="1190625"/>
          </a:xfrm>
          <a:prstGeom prst="rect">
            <a:avLst/>
          </a:prstGeom>
        </p:spPr>
      </p:pic>
      <p:cxnSp>
        <p:nvCxnSpPr>
          <p:cNvPr id="10" name="直接连接符 9">
            <a:extLst>
              <a:ext uri="{FF2B5EF4-FFF2-40B4-BE49-F238E27FC236}">
                <a16:creationId xmlns:a16="http://schemas.microsoft.com/office/drawing/2014/main" id="{3797BCEF-13F9-F0C9-913C-D79B4E8BE5B7}"/>
              </a:ext>
            </a:extLst>
          </p:cNvPr>
          <p:cNvCxnSpPr/>
          <p:nvPr/>
        </p:nvCxnSpPr>
        <p:spPr>
          <a:xfrm>
            <a:off x="4253345" y="1474065"/>
            <a:ext cx="69273" cy="5293880"/>
          </a:xfrm>
          <a:prstGeom prst="line">
            <a:avLst/>
          </a:prstGeom>
        </p:spPr>
        <p:style>
          <a:lnRef idx="3">
            <a:schemeClr val="accent4"/>
          </a:lnRef>
          <a:fillRef idx="0">
            <a:schemeClr val="accent4"/>
          </a:fillRef>
          <a:effectRef idx="2">
            <a:schemeClr val="accent4"/>
          </a:effectRef>
          <a:fontRef idx="minor">
            <a:schemeClr val="tx1"/>
          </a:fontRef>
        </p:style>
      </p:cxnSp>
      <p:sp>
        <p:nvSpPr>
          <p:cNvPr id="11" name="文本框 10">
            <a:extLst>
              <a:ext uri="{FF2B5EF4-FFF2-40B4-BE49-F238E27FC236}">
                <a16:creationId xmlns:a16="http://schemas.microsoft.com/office/drawing/2014/main" id="{F1BFFDCA-BF51-B9E6-D397-C7C7EFC07130}"/>
              </a:ext>
            </a:extLst>
          </p:cNvPr>
          <p:cNvSpPr txBox="1"/>
          <p:nvPr/>
        </p:nvSpPr>
        <p:spPr>
          <a:xfrm>
            <a:off x="4475018" y="1724891"/>
            <a:ext cx="6719455" cy="369332"/>
          </a:xfrm>
          <a:prstGeom prst="rect">
            <a:avLst/>
          </a:prstGeom>
          <a:noFill/>
        </p:spPr>
        <p:txBody>
          <a:bodyPr wrap="square" rtlCol="0">
            <a:spAutoFit/>
          </a:bodyPr>
          <a:lstStyle/>
          <a:p>
            <a:r>
              <a:rPr lang="en-US" altLang="zh-CN" dirty="0">
                <a:latin typeface="+mj-lt"/>
              </a:rPr>
              <a:t>        </a:t>
            </a:r>
            <a:endParaRPr lang="zh-CN" altLang="en-US" sz="2100" dirty="0">
              <a:latin typeface="宋体 (正文)"/>
            </a:endParaRPr>
          </a:p>
        </p:txBody>
      </p:sp>
      <p:pic>
        <p:nvPicPr>
          <p:cNvPr id="3" name="图片 2">
            <a:extLst>
              <a:ext uri="{FF2B5EF4-FFF2-40B4-BE49-F238E27FC236}">
                <a16:creationId xmlns:a16="http://schemas.microsoft.com/office/drawing/2014/main" id="{F908F161-FD4B-BE2D-BD7E-85CC6C064575}"/>
              </a:ext>
            </a:extLst>
          </p:cNvPr>
          <p:cNvPicPr>
            <a:picLocks noChangeAspect="1"/>
          </p:cNvPicPr>
          <p:nvPr/>
        </p:nvPicPr>
        <p:blipFill rotWithShape="1">
          <a:blip r:embed="rId4">
            <a:extLst>
              <a:ext uri="{28A0092B-C50C-407E-A947-70E740481C1C}">
                <a14:useLocalDpi xmlns:a14="http://schemas.microsoft.com/office/drawing/2010/main" val="0"/>
              </a:ext>
            </a:extLst>
          </a:blip>
          <a:srcRect l="42303" r="-31939"/>
          <a:stretch/>
        </p:blipFill>
        <p:spPr>
          <a:xfrm>
            <a:off x="533400" y="1579895"/>
            <a:ext cx="5618018" cy="4335993"/>
          </a:xfrm>
          <a:prstGeom prst="rect">
            <a:avLst/>
          </a:prstGeom>
        </p:spPr>
      </p:pic>
      <p:sp>
        <p:nvSpPr>
          <p:cNvPr id="5" name="文本框 4">
            <a:extLst>
              <a:ext uri="{FF2B5EF4-FFF2-40B4-BE49-F238E27FC236}">
                <a16:creationId xmlns:a16="http://schemas.microsoft.com/office/drawing/2014/main" id="{66FCA3A5-A8D6-82A2-4EC3-316D9ACAE198}"/>
              </a:ext>
            </a:extLst>
          </p:cNvPr>
          <p:cNvSpPr txBox="1"/>
          <p:nvPr/>
        </p:nvSpPr>
        <p:spPr>
          <a:xfrm>
            <a:off x="1482436" y="6127548"/>
            <a:ext cx="1392381" cy="430887"/>
          </a:xfrm>
          <a:prstGeom prst="rect">
            <a:avLst/>
          </a:prstGeom>
          <a:noFill/>
        </p:spPr>
        <p:txBody>
          <a:bodyPr wrap="square" rtlCol="0">
            <a:spAutoFit/>
          </a:bodyPr>
          <a:lstStyle/>
          <a:p>
            <a:r>
              <a:rPr lang="zh-CN" altLang="en-US" sz="2200" b="1" dirty="0"/>
              <a:t>会议现场</a:t>
            </a:r>
          </a:p>
        </p:txBody>
      </p:sp>
      <p:sp>
        <p:nvSpPr>
          <p:cNvPr id="6" name="文本框 5">
            <a:extLst>
              <a:ext uri="{FF2B5EF4-FFF2-40B4-BE49-F238E27FC236}">
                <a16:creationId xmlns:a16="http://schemas.microsoft.com/office/drawing/2014/main" id="{6F7D5607-6764-7175-C6AC-0B4AE95A9CCE}"/>
              </a:ext>
            </a:extLst>
          </p:cNvPr>
          <p:cNvSpPr txBox="1"/>
          <p:nvPr/>
        </p:nvSpPr>
        <p:spPr>
          <a:xfrm>
            <a:off x="4530437" y="1645225"/>
            <a:ext cx="6255327" cy="4893647"/>
          </a:xfrm>
          <a:prstGeom prst="rect">
            <a:avLst/>
          </a:prstGeom>
          <a:noFill/>
        </p:spPr>
        <p:txBody>
          <a:bodyPr wrap="square" rtlCol="0">
            <a:spAutoFit/>
          </a:bodyPr>
          <a:lstStyle/>
          <a:p>
            <a:r>
              <a:rPr lang="zh-CN" altLang="en-US" sz="2400" dirty="0"/>
              <a:t>       徐孝民号召，党的二十大向全党发出了全面建设社会主义现代化国家、全面推进中华民族伟大复兴的动员令。学校要紧密团结在以习近平同志为核心的党中央周围，全面贯彻习近平新时代中国特色社会主义思想，把思想和认识统一到党的二十大精神上来，把智慧和力量凝聚到党的二十大确定的各项任务上来，弘扬伟大建党精神，踔厉奋发、勇毅前行，落实立德树人根本任务，加快推进学校“双一流”建设，推动学校早日建成世界一流能源科技大学，为全面建设社会主义现代化国家、全面推进中华民族伟大复兴贡献矿大力量。</a:t>
            </a:r>
          </a:p>
        </p:txBody>
      </p:sp>
    </p:spTree>
    <p:extLst>
      <p:ext uri="{BB962C8B-B14F-4D97-AF65-F5344CB8AC3E}">
        <p14:creationId xmlns:p14="http://schemas.microsoft.com/office/powerpoint/2010/main" val="250679955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randombar(horizontal)">
                                      <p:cBhvr>
                                        <p:cTn id="7" dur="500"/>
                                        <p:tgtEl>
                                          <p:spTgt spid="14"/>
                                        </p:tgtEl>
                                      </p:cBhvr>
                                    </p:animEffect>
                                  </p:childTnLst>
                                </p:cTn>
                              </p:par>
                              <p:par>
                                <p:cTn id="8" presetID="14" presetClass="entr" presetSubtype="1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childTnLst>
                          </p:cTn>
                        </p:par>
                        <p:par>
                          <p:cTn id="11" fill="hold">
                            <p:stCondLst>
                              <p:cond delay="500"/>
                            </p:stCondLst>
                            <p:childTnLst>
                              <p:par>
                                <p:cTn id="12" presetID="14" presetClass="entr" presetSubtype="10" fill="hold" nodeType="after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randombar(horizontal)">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childTnLst>
                                </p:cTn>
                              </p:par>
                              <p:par>
                                <p:cTn id="22" presetID="10"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cstate="screen"/>
          <a:stretch>
            <a:fillRect/>
          </a:stretch>
        </p:blipFill>
        <p:spPr>
          <a:xfrm>
            <a:off x="5382578" y="5737759"/>
            <a:ext cx="6809422" cy="1120241"/>
          </a:xfrm>
          <a:prstGeom prst="rect">
            <a:avLst/>
          </a:prstGeom>
        </p:spPr>
      </p:pic>
      <p:pic>
        <p:nvPicPr>
          <p:cNvPr id="19" name="图片 18"/>
          <p:cNvPicPr>
            <a:picLocks noChangeAspect="1"/>
          </p:cNvPicPr>
          <p:nvPr/>
        </p:nvPicPr>
        <p:blipFill>
          <a:blip r:embed="rId4" cstate="screen"/>
          <a:stretch>
            <a:fillRect/>
          </a:stretch>
        </p:blipFill>
        <p:spPr>
          <a:xfrm>
            <a:off x="0" y="4049960"/>
            <a:ext cx="4460240" cy="2788989"/>
          </a:xfrm>
          <a:prstGeom prst="rect">
            <a:avLst/>
          </a:prstGeom>
        </p:spPr>
      </p:pic>
      <p:sp>
        <p:nvSpPr>
          <p:cNvPr id="39" name="TextBox 15"/>
          <p:cNvSpPr txBox="1"/>
          <p:nvPr/>
        </p:nvSpPr>
        <p:spPr>
          <a:xfrm>
            <a:off x="2357069" y="3306711"/>
            <a:ext cx="2457070" cy="769441"/>
          </a:xfrm>
          <a:prstGeom prst="rect">
            <a:avLst/>
          </a:prstGeom>
          <a:noFill/>
        </p:spPr>
        <p:txBody>
          <a:bodyPr wrap="square" rtlCol="0">
            <a:spAutoFit/>
          </a:bodyPr>
          <a:lstStyle/>
          <a:p>
            <a:pPr marL="0" marR="0" lvl="0" indent="0" algn="ctr" defTabSz="1219200" rtl="0" eaLnBrk="1" fontAlgn="auto" latinLnBrk="0" hangingPunct="1">
              <a:lnSpc>
                <a:spcPct val="100000"/>
              </a:lnSpc>
              <a:spcBef>
                <a:spcPts val="0"/>
              </a:spcBef>
              <a:spcAft>
                <a:spcPts val="0"/>
              </a:spcAft>
              <a:buClrTx/>
              <a:buSzTx/>
              <a:buFontTx/>
              <a:buNone/>
              <a:defRPr/>
            </a:pPr>
            <a:r>
              <a:rPr kumimoji="0" lang="zh-CN" altLang="en-US" sz="4400" b="1" i="0" u="none" strike="noStrike" kern="120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目 录</a:t>
            </a:r>
          </a:p>
        </p:txBody>
      </p:sp>
      <p:grpSp>
        <p:nvGrpSpPr>
          <p:cNvPr id="41" name="组合 40"/>
          <p:cNvGrpSpPr/>
          <p:nvPr/>
        </p:nvGrpSpPr>
        <p:grpSpPr>
          <a:xfrm>
            <a:off x="5038161" y="1846676"/>
            <a:ext cx="5776881" cy="453090"/>
            <a:chOff x="4946493" y="1597309"/>
            <a:chExt cx="5776881" cy="453090"/>
          </a:xfrm>
        </p:grpSpPr>
        <p:grpSp>
          <p:nvGrpSpPr>
            <p:cNvPr id="42" name="组合 41"/>
            <p:cNvGrpSpPr/>
            <p:nvPr/>
          </p:nvGrpSpPr>
          <p:grpSpPr>
            <a:xfrm>
              <a:off x="4946493" y="1597309"/>
              <a:ext cx="5776881" cy="453090"/>
              <a:chOff x="1363751" y="2406894"/>
              <a:chExt cx="5563001" cy="453090"/>
            </a:xfrm>
          </p:grpSpPr>
          <p:sp>
            <p:nvSpPr>
              <p:cNvPr id="44" name="TextBox 35"/>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 </a:t>
                </a:r>
              </a:p>
            </p:txBody>
          </p:sp>
          <p:grpSp>
            <p:nvGrpSpPr>
              <p:cNvPr id="45" name="组合 44"/>
              <p:cNvGrpSpPr/>
              <p:nvPr/>
            </p:nvGrpSpPr>
            <p:grpSpPr>
              <a:xfrm rot="16200000">
                <a:off x="3971555" y="-151581"/>
                <a:ext cx="347394" cy="5563001"/>
                <a:chOff x="1861559" y="2468597"/>
                <a:chExt cx="1872217" cy="5563001"/>
              </a:xfrm>
            </p:grpSpPr>
            <p:sp>
              <p:nvSpPr>
                <p:cNvPr id="47" name="圆角矩形 10"/>
                <p:cNvSpPr/>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sp>
              <p:nvSpPr>
                <p:cNvPr id="48" name="圆角矩形 11"/>
                <p:cNvSpPr/>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grpSp>
          <p:sp>
            <p:nvSpPr>
              <p:cNvPr id="46" name="TextBox 20"/>
              <p:cNvSpPr txBox="1"/>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rPr>
                  <a:t>01</a:t>
                </a:r>
                <a:endParaRPr kumimoji="0" lang="zh-CN" altLang="en-US"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endParaRPr>
              </a:p>
            </p:txBody>
          </p:sp>
        </p:grpSp>
        <p:sp>
          <p:nvSpPr>
            <p:cNvPr id="43" name="文本框 21"/>
            <p:cNvSpPr txBox="1">
              <a:spLocks noChangeArrowheads="1"/>
            </p:cNvSpPr>
            <p:nvPr/>
          </p:nvSpPr>
          <p:spPr bwMode="auto">
            <a:xfrm>
              <a:off x="5905284" y="1645429"/>
              <a:ext cx="457814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绽放</a:t>
              </a:r>
              <a:r>
                <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理想</a:t>
              </a:r>
              <a:r>
                <a:rPr lang="en-US" altLang="zh-CN"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火花</a:t>
              </a:r>
            </a:p>
          </p:txBody>
        </p:sp>
      </p:grpSp>
      <p:grpSp>
        <p:nvGrpSpPr>
          <p:cNvPr id="49" name="组合 48"/>
          <p:cNvGrpSpPr/>
          <p:nvPr/>
        </p:nvGrpSpPr>
        <p:grpSpPr>
          <a:xfrm>
            <a:off x="5027096" y="2672040"/>
            <a:ext cx="5776881" cy="453090"/>
            <a:chOff x="4946493" y="1597309"/>
            <a:chExt cx="5776881" cy="453090"/>
          </a:xfrm>
        </p:grpSpPr>
        <p:grpSp>
          <p:nvGrpSpPr>
            <p:cNvPr id="50" name="组合 49"/>
            <p:cNvGrpSpPr/>
            <p:nvPr/>
          </p:nvGrpSpPr>
          <p:grpSpPr>
            <a:xfrm>
              <a:off x="4946493" y="1597309"/>
              <a:ext cx="5776881" cy="453090"/>
              <a:chOff x="1363751" y="2406894"/>
              <a:chExt cx="5563001" cy="453090"/>
            </a:xfrm>
          </p:grpSpPr>
          <p:sp>
            <p:nvSpPr>
              <p:cNvPr id="52" name="TextBox 35"/>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 </a:t>
                </a:r>
              </a:p>
            </p:txBody>
          </p:sp>
          <p:grpSp>
            <p:nvGrpSpPr>
              <p:cNvPr id="53" name="组合 52"/>
              <p:cNvGrpSpPr/>
              <p:nvPr/>
            </p:nvGrpSpPr>
            <p:grpSpPr>
              <a:xfrm rot="16200000">
                <a:off x="3971555" y="-151581"/>
                <a:ext cx="347394" cy="5563001"/>
                <a:chOff x="1861559" y="2468597"/>
                <a:chExt cx="1872217" cy="5563001"/>
              </a:xfrm>
            </p:grpSpPr>
            <p:sp>
              <p:nvSpPr>
                <p:cNvPr id="55" name="圆角矩形 10"/>
                <p:cNvSpPr/>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sp>
              <p:nvSpPr>
                <p:cNvPr id="56" name="圆角矩形 11"/>
                <p:cNvSpPr/>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grpSp>
          <p:sp>
            <p:nvSpPr>
              <p:cNvPr id="54" name="TextBox 20"/>
              <p:cNvSpPr txBox="1"/>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6F2EA"/>
                    </a:solidFill>
                    <a:effectLst/>
                    <a:uLnTx/>
                    <a:uFillTx/>
                    <a:latin typeface="字体视界-NEW魏碑体" panose="02010601030101010101" pitchFamily="2" charset="-122"/>
                    <a:ea typeface="字体视界-NEW魏碑体" panose="02010601030101010101" pitchFamily="2" charset="-122"/>
                  </a:rPr>
                  <a:t>02</a:t>
                </a:r>
                <a:endParaRPr kumimoji="0" lang="zh-CN" altLang="en-US"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endParaRPr>
              </a:p>
            </p:txBody>
          </p:sp>
        </p:grpSp>
        <p:sp>
          <p:nvSpPr>
            <p:cNvPr id="51" name="文本框 21"/>
            <p:cNvSpPr txBox="1">
              <a:spLocks noChangeArrowheads="1"/>
            </p:cNvSpPr>
            <p:nvPr/>
          </p:nvSpPr>
          <p:spPr bwMode="auto">
            <a:xfrm>
              <a:off x="5905284" y="1645429"/>
              <a:ext cx="457814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“担当”</a:t>
              </a: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火花</a:t>
              </a:r>
              <a:endPar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57" name="组合 56"/>
          <p:cNvGrpSpPr/>
          <p:nvPr/>
        </p:nvGrpSpPr>
        <p:grpSpPr>
          <a:xfrm>
            <a:off x="5038161" y="3545533"/>
            <a:ext cx="5776881" cy="453090"/>
            <a:chOff x="4946493" y="1597309"/>
            <a:chExt cx="5776881" cy="453090"/>
          </a:xfrm>
        </p:grpSpPr>
        <p:grpSp>
          <p:nvGrpSpPr>
            <p:cNvPr id="58" name="组合 57"/>
            <p:cNvGrpSpPr/>
            <p:nvPr/>
          </p:nvGrpSpPr>
          <p:grpSpPr>
            <a:xfrm>
              <a:off x="4946493" y="1597309"/>
              <a:ext cx="5776881" cy="453090"/>
              <a:chOff x="1363751" y="2406894"/>
              <a:chExt cx="5563001" cy="453090"/>
            </a:xfrm>
          </p:grpSpPr>
          <p:sp>
            <p:nvSpPr>
              <p:cNvPr id="60" name="TextBox 35"/>
              <p:cNvSpPr txBox="1"/>
              <p:nvPr/>
            </p:nvSpPr>
            <p:spPr>
              <a:xfrm rot="16200000">
                <a:off x="3910391" y="-111448"/>
                <a:ext cx="448412" cy="5485096"/>
              </a:xfrm>
              <a:prstGeom prst="rect">
                <a:avLst/>
              </a:prstGeom>
              <a:noFill/>
              <a:ln w="9525" cap="flat" cmpd="sng" algn="ctr">
                <a:solidFill>
                  <a:srgbClr val="C00000"/>
                </a:solidFill>
                <a:prstDash val="solid"/>
                <a:miter lim="800000"/>
              </a:ln>
              <a:effectLst>
                <a:innerShdw blurRad="127000" dist="88900" dir="18900000">
                  <a:prstClr val="black">
                    <a:alpha val="38000"/>
                  </a:prstClr>
                </a:innerShdw>
              </a:effectLst>
            </p:spPr>
            <p:txBody>
              <a:bodyPr vert="eaVert" lIns="0" tIns="0" rIns="0" bIns="360000" anchor="ctr"/>
              <a:lstStyle>
                <a:defPPr>
                  <a:defRPr lang="zh-CN"/>
                </a:defPPr>
                <a:lvl1pPr algn="ctr">
                  <a:defRPr sz="3200" kern="0">
                    <a:solidFill>
                      <a:prstClr val="white"/>
                    </a:solidFill>
                    <a:latin typeface="Calibri" panose="020F0502020204030204"/>
                    <a:ea typeface="宋体" panose="02010600030101010101" pitchFamily="2" charset="-122"/>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1219200" eaLnBrk="1" fontAlgn="auto" latinLnBrk="0" hangingPunct="1">
                  <a:lnSpc>
                    <a:spcPct val="100000"/>
                  </a:lnSpc>
                  <a:spcBef>
                    <a:spcPts val="0"/>
                  </a:spcBef>
                  <a:spcAft>
                    <a:spcPts val="0"/>
                  </a:spcAft>
                  <a:buClrTx/>
                  <a:buSzTx/>
                  <a:buFontTx/>
                  <a:buNone/>
                  <a:defRPr/>
                </a:pPr>
                <a:r>
                  <a:rPr kumimoji="0" lang="zh-CN" altLang="en-US" b="0" i="0" u="none" strike="noStrike" kern="0" cap="none" spc="0" normalizeH="0" baseline="0" noProof="0" dirty="0">
                    <a:ln>
                      <a:noFill/>
                    </a:ln>
                    <a:solidFill>
                      <a:srgbClr val="C00000"/>
                    </a:solidFill>
                    <a:effectLst/>
                    <a:uLnTx/>
                    <a:uFillTx/>
                    <a:latin typeface="字体视界-NEW魏碑体" panose="02010601030101010101" pitchFamily="2" charset="-122"/>
                    <a:ea typeface="字体视界-NEW魏碑体" panose="02010601030101010101" pitchFamily="2" charset="-122"/>
                  </a:rPr>
                  <a:t> </a:t>
                </a:r>
              </a:p>
            </p:txBody>
          </p:sp>
          <p:grpSp>
            <p:nvGrpSpPr>
              <p:cNvPr id="61" name="组合 60"/>
              <p:cNvGrpSpPr/>
              <p:nvPr/>
            </p:nvGrpSpPr>
            <p:grpSpPr>
              <a:xfrm rot="16200000">
                <a:off x="3971555" y="-151581"/>
                <a:ext cx="347394" cy="5563001"/>
                <a:chOff x="1861559" y="2468597"/>
                <a:chExt cx="1872217" cy="5563001"/>
              </a:xfrm>
            </p:grpSpPr>
            <p:sp>
              <p:nvSpPr>
                <p:cNvPr id="63" name="圆角矩形 10"/>
                <p:cNvSpPr/>
                <p:nvPr/>
              </p:nvSpPr>
              <p:spPr>
                <a:xfrm>
                  <a:off x="1861559" y="2468597"/>
                  <a:ext cx="1872217"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sp>
              <p:nvSpPr>
                <p:cNvPr id="64" name="圆角矩形 11"/>
                <p:cNvSpPr/>
                <p:nvPr/>
              </p:nvSpPr>
              <p:spPr>
                <a:xfrm>
                  <a:off x="1861575" y="7954129"/>
                  <a:ext cx="1872201" cy="77469"/>
                </a:xfrm>
                <a:prstGeom prst="roundRect">
                  <a:avLst>
                    <a:gd name="adj" fmla="val 50000"/>
                  </a:avLst>
                </a:prstGeom>
                <a:solidFill>
                  <a:srgbClr val="C00000"/>
                </a:solidFill>
                <a:ln w="25400" cap="flat" cmpd="sng" algn="ctr">
                  <a:noFill/>
                  <a:prstDash val="solid"/>
                </a:ln>
                <a:effectLst/>
              </p:spPr>
              <p:txBody>
                <a:bodyPr rtlCol="0" anchor="ctr"/>
                <a:lstStyle/>
                <a:p>
                  <a:pPr marL="0" marR="0" lvl="0" indent="0" algn="ctr" defTabSz="1219200" eaLnBrk="1" fontAlgn="auto" latinLnBrk="0" hangingPunct="1">
                    <a:lnSpc>
                      <a:spcPct val="100000"/>
                    </a:lnSpc>
                    <a:spcBef>
                      <a:spcPts val="0"/>
                    </a:spcBef>
                    <a:spcAft>
                      <a:spcPts val="0"/>
                    </a:spcAft>
                    <a:buClrTx/>
                    <a:buSzTx/>
                    <a:buFontTx/>
                    <a:buNone/>
                    <a:defRPr/>
                  </a:pPr>
                  <a:endParaRPr kumimoji="0" lang="zh-CN" altLang="en-US" sz="2000" b="0" i="0" u="none" strike="noStrike" kern="0" cap="none" spc="0" normalizeH="0" baseline="0" noProof="0">
                    <a:ln>
                      <a:noFill/>
                    </a:ln>
                    <a:solidFill>
                      <a:prstClr val="white"/>
                    </a:solidFill>
                    <a:effectLst/>
                    <a:uLnTx/>
                    <a:uFillTx/>
                    <a:latin typeface="字体视界-NEW魏碑体" panose="02010601030101010101" pitchFamily="2" charset="-122"/>
                    <a:ea typeface="字体视界-NEW魏碑体" panose="02010601030101010101" pitchFamily="2" charset="-122"/>
                  </a:endParaRPr>
                </a:p>
              </p:txBody>
            </p:sp>
          </p:grpSp>
          <p:sp>
            <p:nvSpPr>
              <p:cNvPr id="62" name="TextBox 20"/>
              <p:cNvSpPr txBox="1"/>
              <p:nvPr/>
            </p:nvSpPr>
            <p:spPr>
              <a:xfrm>
                <a:off x="1615191" y="2410404"/>
                <a:ext cx="625157" cy="449580"/>
              </a:xfrm>
              <a:prstGeom prst="rect">
                <a:avLst/>
              </a:prstGeom>
              <a:solidFill>
                <a:srgbClr val="C00000"/>
              </a:solidFill>
            </p:spPr>
            <p:txBody>
              <a:bodyPr wrap="none" lIns="0" tIns="0" rIns="0" bIns="0" rtlCol="0" anchor="ctr">
                <a:noAutofit/>
              </a:bodyPr>
              <a:lstStyle/>
              <a:p>
                <a:pPr marL="0" marR="0" lvl="0" indent="0" algn="ctr" defTabSz="1219200" eaLnBrk="1" fontAlgn="auto" latinLnBrk="0" hangingPunct="1">
                  <a:lnSpc>
                    <a:spcPct val="100000"/>
                  </a:lnSpc>
                  <a:spcBef>
                    <a:spcPts val="0"/>
                  </a:spcBef>
                  <a:spcAft>
                    <a:spcPts val="0"/>
                  </a:spcAft>
                  <a:buClrTx/>
                  <a:buSzTx/>
                  <a:buFontTx/>
                  <a:buNone/>
                  <a:defRPr/>
                </a:pPr>
                <a:r>
                  <a:rPr kumimoji="0" lang="en-US" altLang="zh-CN" sz="2400" b="1" i="0" u="none" strike="noStrike" kern="0" cap="none" spc="0" normalizeH="0" baseline="0" noProof="0">
                    <a:ln>
                      <a:noFill/>
                    </a:ln>
                    <a:solidFill>
                      <a:srgbClr val="F6F2EA"/>
                    </a:solidFill>
                    <a:effectLst/>
                    <a:uLnTx/>
                    <a:uFillTx/>
                    <a:latin typeface="字体视界-NEW魏碑体" panose="02010601030101010101" pitchFamily="2" charset="-122"/>
                    <a:ea typeface="字体视界-NEW魏碑体" panose="02010601030101010101" pitchFamily="2" charset="-122"/>
                  </a:rPr>
                  <a:t>03</a:t>
                </a:r>
                <a:endParaRPr kumimoji="0" lang="zh-CN" altLang="en-US" sz="2400" b="1" i="0" u="none" strike="noStrike" kern="0" cap="none" spc="0" normalizeH="0" baseline="0" noProof="0" dirty="0">
                  <a:ln>
                    <a:noFill/>
                  </a:ln>
                  <a:solidFill>
                    <a:srgbClr val="F6F2EA"/>
                  </a:solidFill>
                  <a:effectLst/>
                  <a:uLnTx/>
                  <a:uFillTx/>
                  <a:latin typeface="字体视界-NEW魏碑体" panose="02010601030101010101" pitchFamily="2" charset="-122"/>
                  <a:ea typeface="字体视界-NEW魏碑体" panose="02010601030101010101" pitchFamily="2" charset="-122"/>
                </a:endParaRPr>
              </a:p>
            </p:txBody>
          </p:sp>
        </p:grpSp>
        <p:sp>
          <p:nvSpPr>
            <p:cNvPr id="59" name="文本框 21"/>
            <p:cNvSpPr txBox="1">
              <a:spLocks noChangeArrowheads="1"/>
            </p:cNvSpPr>
            <p:nvPr/>
          </p:nvSpPr>
          <p:spPr bwMode="auto">
            <a:xfrm>
              <a:off x="5905284" y="1645429"/>
              <a:ext cx="4578148"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800">
                  <a:solidFill>
                    <a:schemeClr val="tx1"/>
                  </a:solidFill>
                  <a:latin typeface="Calibri" panose="020F0502020204030204" pitchFamily="34" charset="0"/>
                  <a:ea typeface="宋体" panose="02010600030101010101" pitchFamily="2" charset="-122"/>
                </a:defRPr>
              </a:lvl1pPr>
              <a:lvl2pPr marL="742950" indent="-285750">
                <a:defRPr sz="2400">
                  <a:solidFill>
                    <a:schemeClr val="tx1"/>
                  </a:solidFill>
                  <a:latin typeface="Calibri" panose="020F0502020204030204" pitchFamily="34" charset="0"/>
                  <a:ea typeface="宋体" panose="02010600030101010101" pitchFamily="2" charset="-122"/>
                </a:defRPr>
              </a:lvl2pPr>
              <a:lvl3pPr>
                <a:defRPr sz="2000">
                  <a:solidFill>
                    <a:schemeClr val="tx1"/>
                  </a:solidFill>
                  <a:latin typeface="Calibri" panose="020F0502020204030204" pitchFamily="34" charset="0"/>
                  <a:ea typeface="宋体" panose="02010600030101010101" pitchFamily="2" charset="-122"/>
                </a:defRPr>
              </a:lvl3pPr>
              <a:lvl4pPr>
                <a:defRPr>
                  <a:solidFill>
                    <a:schemeClr val="tx1"/>
                  </a:solidFill>
                  <a:latin typeface="Calibri" panose="020F0502020204030204" pitchFamily="34" charset="0"/>
                  <a:ea typeface="宋体" panose="02010600030101010101" pitchFamily="2" charset="-122"/>
                </a:defRPr>
              </a:lvl4pPr>
              <a:lvl5pPr>
                <a:defRPr>
                  <a:solidFill>
                    <a:schemeClr val="tx1"/>
                  </a:solidFill>
                  <a:latin typeface="Calibri" panose="020F0502020204030204" pitchFamily="34" charset="0"/>
                  <a:ea typeface="宋体" panose="02010600030101010101" pitchFamily="2" charset="-122"/>
                </a:defRPr>
              </a:lvl5pPr>
              <a:lvl6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eaLnBrk="0" fontAlgn="base" hangingPunct="0">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a:r>
                <a:rPr lang="zh-CN" altLang="en-US" sz="2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绽放“奋斗”火花</a:t>
              </a:r>
              <a:endParaRPr lang="zh-CN" altLang="en-US" sz="2000" b="1" dirty="0">
                <a:solidFill>
                  <a:srgbClr val="C00000"/>
                </a:solidFill>
                <a:latin typeface="字体视界-NEW魏碑体" panose="02010601030101010101" pitchFamily="2" charset="-122"/>
                <a:ea typeface="字体视界-NEW魏碑体" panose="02010601030101010101" pitchFamily="2" charset="-122"/>
              </a:endParaRPr>
            </a:p>
          </p:txBody>
        </p:sp>
      </p:grpSp>
      <p:pic>
        <p:nvPicPr>
          <p:cNvPr id="73" name="Picture 11" descr="F:\桌面\党政机关\素材\党徽\Nipic_20180988_201509091138025270001.png"/>
          <p:cNvPicPr>
            <a:picLocks noChangeAspect="1" noChangeArrowheads="1"/>
          </p:cNvPicPr>
          <p:nvPr/>
        </p:nvPicPr>
        <p:blipFill>
          <a:blip r:embed="rId5" cstate="print"/>
          <a:srcRect/>
          <a:stretch>
            <a:fillRect/>
          </a:stretch>
        </p:blipFill>
        <p:spPr bwMode="auto">
          <a:xfrm>
            <a:off x="2823977" y="1880622"/>
            <a:ext cx="1721046" cy="1408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图片 73"/>
          <p:cNvPicPr>
            <a:picLocks noChangeAspect="1"/>
          </p:cNvPicPr>
          <p:nvPr/>
        </p:nvPicPr>
        <p:blipFill>
          <a:blip r:embed="rId6"/>
          <a:stretch>
            <a:fillRect/>
          </a:stretch>
        </p:blipFill>
        <p:spPr>
          <a:xfrm rot="20902340" flipH="1">
            <a:off x="686735" y="622930"/>
            <a:ext cx="3143832" cy="130993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strips(downLeft)">
                                      <p:cBhvr>
                                        <p:cTn id="7" dur="500"/>
                                        <p:tgtEl>
                                          <p:spTgt spid="10"/>
                                        </p:tgtEl>
                                      </p:cBhvr>
                                    </p:animEffect>
                                  </p:childTnLst>
                                </p:cTn>
                              </p:par>
                              <p:par>
                                <p:cTn id="8" presetID="18" presetClass="entr" presetSubtype="12" fill="hold"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strips(downLeft)">
                                      <p:cBhvr>
                                        <p:cTn id="10" dur="500"/>
                                        <p:tgtEl>
                                          <p:spTgt spid="74"/>
                                        </p:tgtEl>
                                      </p:cBhvr>
                                    </p:animEffect>
                                  </p:childTnLst>
                                </p:cTn>
                              </p:par>
                              <p:par>
                                <p:cTn id="11" presetID="18" presetClass="entr" presetSubtype="12"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strips(downLeft)">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18" presetClass="entr" presetSubtype="12" fill="hold" nodeType="clickEffect">
                                  <p:stCondLst>
                                    <p:cond delay="0"/>
                                  </p:stCondLst>
                                  <p:childTnLst>
                                    <p:set>
                                      <p:cBhvr>
                                        <p:cTn id="17" dur="1" fill="hold">
                                          <p:stCondLst>
                                            <p:cond delay="0"/>
                                          </p:stCondLst>
                                        </p:cTn>
                                        <p:tgtEl>
                                          <p:spTgt spid="73"/>
                                        </p:tgtEl>
                                        <p:attrNameLst>
                                          <p:attrName>style.visibility</p:attrName>
                                        </p:attrNameLst>
                                      </p:cBhvr>
                                      <p:to>
                                        <p:strVal val="visible"/>
                                      </p:to>
                                    </p:set>
                                    <p:animEffect transition="in" filter="strips(downLeft)">
                                      <p:cBhvr>
                                        <p:cTn id="18" dur="500"/>
                                        <p:tgtEl>
                                          <p:spTgt spid="73"/>
                                        </p:tgtEl>
                                      </p:cBhvr>
                                    </p:animEffect>
                                  </p:childTnLst>
                                </p:cTn>
                              </p:par>
                              <p:par>
                                <p:cTn id="19" presetID="18" presetClass="entr" presetSubtype="12" fill="hold" grpId="0" nodeType="withEffect">
                                  <p:stCondLst>
                                    <p:cond delay="0"/>
                                  </p:stCondLst>
                                  <p:childTnLst>
                                    <p:set>
                                      <p:cBhvr>
                                        <p:cTn id="20" dur="1" fill="hold">
                                          <p:stCondLst>
                                            <p:cond delay="0"/>
                                          </p:stCondLst>
                                        </p:cTn>
                                        <p:tgtEl>
                                          <p:spTgt spid="39"/>
                                        </p:tgtEl>
                                        <p:attrNameLst>
                                          <p:attrName>style.visibility</p:attrName>
                                        </p:attrNameLst>
                                      </p:cBhvr>
                                      <p:to>
                                        <p:strVal val="visible"/>
                                      </p:to>
                                    </p:set>
                                    <p:animEffect transition="in" filter="strips(downLeft)">
                                      <p:cBhvr>
                                        <p:cTn id="21" dur="500"/>
                                        <p:tgtEl>
                                          <p:spTgt spid="39"/>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strips(downLeft)">
                                      <p:cBhvr>
                                        <p:cTn id="26" dur="500"/>
                                        <p:tgtEl>
                                          <p:spTgt spid="41"/>
                                        </p:tgtEl>
                                      </p:cBhvr>
                                    </p:animEffect>
                                  </p:childTnLst>
                                </p:cTn>
                              </p:par>
                              <p:par>
                                <p:cTn id="27" presetID="18" presetClass="entr" presetSubtype="12" fill="hold" nodeType="withEffect">
                                  <p:stCondLst>
                                    <p:cond delay="0"/>
                                  </p:stCondLst>
                                  <p:childTnLst>
                                    <p:set>
                                      <p:cBhvr>
                                        <p:cTn id="28" dur="1" fill="hold">
                                          <p:stCondLst>
                                            <p:cond delay="0"/>
                                          </p:stCondLst>
                                        </p:cTn>
                                        <p:tgtEl>
                                          <p:spTgt spid="49"/>
                                        </p:tgtEl>
                                        <p:attrNameLst>
                                          <p:attrName>style.visibility</p:attrName>
                                        </p:attrNameLst>
                                      </p:cBhvr>
                                      <p:to>
                                        <p:strVal val="visible"/>
                                      </p:to>
                                    </p:set>
                                    <p:animEffect transition="in" filter="strips(downLeft)">
                                      <p:cBhvr>
                                        <p:cTn id="29" dur="500"/>
                                        <p:tgtEl>
                                          <p:spTgt spid="49"/>
                                        </p:tgtEl>
                                      </p:cBhvr>
                                    </p:animEffect>
                                  </p:childTnLst>
                                </p:cTn>
                              </p:par>
                              <p:par>
                                <p:cTn id="30" presetID="18" presetClass="entr" presetSubtype="12" fill="hold"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strips(downLeft)">
                                      <p:cBhvr>
                                        <p:cTn id="32"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39"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5" cstate="screen"/>
          <a:stretch>
            <a:fillRect/>
          </a:stretch>
        </p:blipFill>
        <p:spPr>
          <a:xfrm>
            <a:off x="5382578" y="5737759"/>
            <a:ext cx="6809422" cy="1120241"/>
          </a:xfrm>
          <a:prstGeom prst="rect">
            <a:avLst/>
          </a:prstGeom>
        </p:spPr>
      </p:pic>
      <p:pic>
        <p:nvPicPr>
          <p:cNvPr id="19" name="图片 18"/>
          <p:cNvPicPr>
            <a:picLocks noChangeAspect="1"/>
          </p:cNvPicPr>
          <p:nvPr/>
        </p:nvPicPr>
        <p:blipFill>
          <a:blip r:embed="rId6" cstate="screen"/>
          <a:stretch>
            <a:fillRect/>
          </a:stretch>
        </p:blipFill>
        <p:spPr>
          <a:xfrm>
            <a:off x="0" y="4049960"/>
            <a:ext cx="4460240" cy="2788989"/>
          </a:xfrm>
          <a:prstGeom prst="rect">
            <a:avLst/>
          </a:prstGeom>
        </p:spPr>
      </p:pic>
      <p:pic>
        <p:nvPicPr>
          <p:cNvPr id="74" name="图片 73"/>
          <p:cNvPicPr>
            <a:picLocks noChangeAspect="1"/>
          </p:cNvPicPr>
          <p:nvPr/>
        </p:nvPicPr>
        <p:blipFill>
          <a:blip r:embed="rId7"/>
          <a:stretch>
            <a:fillRect/>
          </a:stretch>
        </p:blipFill>
        <p:spPr>
          <a:xfrm rot="20902340" flipH="1">
            <a:off x="686735" y="622930"/>
            <a:ext cx="3143832" cy="1309931"/>
          </a:xfrm>
          <a:prstGeom prst="rect">
            <a:avLst/>
          </a:prstGeom>
        </p:spPr>
      </p:pic>
      <p:sp>
        <p:nvSpPr>
          <p:cNvPr id="77" name="Freeform 29"/>
          <p:cNvSpPr/>
          <p:nvPr/>
        </p:nvSpPr>
        <p:spPr bwMode="auto">
          <a:xfrm>
            <a:off x="5221018" y="590692"/>
            <a:ext cx="1749965" cy="1563763"/>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rgbClr val="C00000"/>
          </a:solidFill>
          <a:ln>
            <a:noFill/>
          </a:ln>
        </p:spPr>
        <p:txBody>
          <a:bodyPr vert="horz" wrap="square" lIns="91440" tIns="45720" rIns="91440" bIns="45720" numCol="1" anchor="t" anchorCtr="0" compatLnSpc="1"/>
          <a:lstStyle/>
          <a:p>
            <a:endParaRPr lang="zh-CN" altLang="en-US">
              <a:solidFill>
                <a:srgbClr val="C00000"/>
              </a:solidFill>
              <a:latin typeface="字体视界-NEW魏碑体" panose="02010601030101010101" pitchFamily="2" charset="-122"/>
              <a:ea typeface="字体视界-NEW魏碑体" panose="02010601030101010101" pitchFamily="2" charset="-122"/>
              <a:cs typeface="+mn-ea"/>
              <a:sym typeface="+mn-lt"/>
            </a:endParaRPr>
          </a:p>
        </p:txBody>
      </p:sp>
      <p:sp>
        <p:nvSpPr>
          <p:cNvPr id="78" name="文本框 77"/>
          <p:cNvSpPr txBox="1"/>
          <p:nvPr/>
        </p:nvSpPr>
        <p:spPr>
          <a:xfrm>
            <a:off x="2956660" y="2812731"/>
            <a:ext cx="6278880" cy="1014730"/>
          </a:xfrm>
          <a:prstGeom prst="rect">
            <a:avLst/>
          </a:prstGeom>
          <a:noFill/>
        </p:spPr>
        <p:txBody>
          <a:bodyPr wrap="none" rtlCol="0">
            <a:spAutoFit/>
          </a:bodyPr>
          <a:lstStyle/>
          <a:p>
            <a:pPr algn="ctr"/>
            <a:r>
              <a:rPr lang="zh-CN"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绽放</a:t>
            </a:r>
            <a:r>
              <a:rPr lang="en-US" altLang="zh-CN"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理想</a:t>
            </a:r>
            <a:r>
              <a:rPr lang="en-US" altLang="zh-CN"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a:t>
            </a:r>
            <a:r>
              <a:rPr lang="zh-CN" sz="60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rPr>
              <a:t>火花</a:t>
            </a:r>
          </a:p>
        </p:txBody>
      </p:sp>
      <p:pic>
        <p:nvPicPr>
          <p:cNvPr id="2" name="徐鲤 - 我爱你中国 (弦乐版)">
            <a:hlinkClick r:id="" action="ppaction://media"/>
          </p:cNvPr>
          <p:cNvPicPr/>
          <p:nvPr>
            <a:audioFile r:link="rId2"/>
            <p:extLst>
              <p:ext uri="{DAA4B4D4-6D71-4841-9C94-3DE7FCFB9230}">
                <p14:media xmlns:p14="http://schemas.microsoft.com/office/powerpoint/2010/main" r:embed="rId1"/>
              </p:ext>
            </p:extLst>
          </p:nvPr>
        </p:nvPicPr>
        <p:blipFill>
          <a:blip r:embed="rId8"/>
          <a:stretch>
            <a:fillRect/>
          </a:stretch>
        </p:blipFill>
        <p:spPr>
          <a:xfrm>
            <a:off x="247650" y="319405"/>
            <a:ext cx="619125" cy="619125"/>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additive="base">
                                        <p:cTn id="6" dur="1"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blinds(horizontal)">
                                      <p:cBhvr>
                                        <p:cTn id="11"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16000" numSld="996" showWhenStopped="0">
                <p:cTn id="12" repeatCount="indefinite" fill="hold" display="1">
                  <p:stCondLst>
                    <p:cond delay="indefinite"/>
                  </p:stCondLst>
                  <p:endCondLst>
                    <p:cond evt="onStopAudio" delay="0">
                      <p:tgtEl>
                        <p:sldTgt/>
                      </p:tgtEl>
                    </p:cond>
                  </p:endCondLst>
                </p:cTn>
                <p:tgtEl>
                  <p:spTgt spid="2"/>
                </p:tgtEl>
              </p:cMediaNode>
            </p:audio>
          </p:childTnLst>
        </p:cTn>
      </p:par>
    </p:tnLst>
    <p:bldLst>
      <p:bldP spid="7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4" cstate="screen"/>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理想</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火花</a:t>
            </a: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矩形 28"/>
          <p:cNvSpPr/>
          <p:nvPr/>
        </p:nvSpPr>
        <p:spPr>
          <a:xfrm>
            <a:off x="356235" y="5137150"/>
            <a:ext cx="3865245" cy="1831340"/>
          </a:xfrm>
          <a:prstGeom prst="rect">
            <a:avLst/>
          </a:prstGeom>
          <a:ln>
            <a:noFill/>
          </a:ln>
        </p:spPr>
        <p:txBody>
          <a:bodyPr wrap="square">
            <a:noAutofit/>
          </a:bodyPr>
          <a:lstStyle/>
          <a:p>
            <a:pPr>
              <a:lnSpc>
                <a:spcPct val="150000"/>
              </a:lnSpc>
            </a:pP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A0714DB5-B0CC-8C2B-5642-56DFC29B11A2}"/>
              </a:ext>
            </a:extLst>
          </p:cNvPr>
          <p:cNvSpPr txBox="1"/>
          <p:nvPr/>
        </p:nvSpPr>
        <p:spPr>
          <a:xfrm>
            <a:off x="1468582" y="1371600"/>
            <a:ext cx="9254836" cy="830997"/>
          </a:xfrm>
          <a:prstGeom prst="rect">
            <a:avLst/>
          </a:prstGeom>
          <a:noFill/>
        </p:spPr>
        <p:txBody>
          <a:bodyPr wrap="square" rtlCol="0">
            <a:spAutoFit/>
          </a:bodyPr>
          <a:lstStyle/>
          <a:p>
            <a:r>
              <a:rPr lang="zh-CN" altLang="en-US" sz="4800" b="1" dirty="0">
                <a:solidFill>
                  <a:srgbClr val="C00000"/>
                </a:solidFill>
                <a:latin typeface="微软雅黑" panose="020B0503020204020204" pitchFamily="34" charset="-122"/>
                <a:ea typeface="微软雅黑" panose="020B0503020204020204" pitchFamily="34" charset="-122"/>
              </a:rPr>
              <a:t>“理想”在二十大报告中的体现</a:t>
            </a:r>
          </a:p>
        </p:txBody>
      </p:sp>
      <p:sp>
        <p:nvSpPr>
          <p:cNvPr id="7" name="文本框 6">
            <a:extLst>
              <a:ext uri="{FF2B5EF4-FFF2-40B4-BE49-F238E27FC236}">
                <a16:creationId xmlns:a16="http://schemas.microsoft.com/office/drawing/2014/main" id="{7CB6E23D-75BB-5019-5986-7D7EB3D213EB}"/>
              </a:ext>
            </a:extLst>
          </p:cNvPr>
          <p:cNvSpPr txBox="1"/>
          <p:nvPr/>
        </p:nvSpPr>
        <p:spPr>
          <a:xfrm>
            <a:off x="1168584" y="2487077"/>
            <a:ext cx="5153891" cy="3785652"/>
          </a:xfrm>
          <a:prstGeom prst="rect">
            <a:avLst/>
          </a:prstGeom>
          <a:noFill/>
        </p:spPr>
        <p:txBody>
          <a:bodyPr wrap="square" rtlCol="0">
            <a:spAutoFit/>
          </a:bodyPr>
          <a:lstStyle/>
          <a:p>
            <a:r>
              <a:rPr lang="zh-CN" altLang="zh-CN" sz="3000" b="1" dirty="0">
                <a:cs typeface="+mn-ea"/>
              </a:rPr>
              <a:t>广大青年要坚定不移听党话、跟党走，怀抱梦想又脚踏实地，敢想敢为又善作善成，立志做有理想、敢担当、能吃苦、肯奋斗的新时代好青年，让青春在全面建设社会主义现代化国家的火热实践中绽放绚丽之花。</a:t>
            </a:r>
            <a:endParaRPr lang="zh-CN" altLang="en-US" sz="3000" b="1" dirty="0">
              <a:cs typeface="+mn-ea"/>
            </a:endParaRPr>
          </a:p>
        </p:txBody>
      </p:sp>
      <p:sp>
        <p:nvSpPr>
          <p:cNvPr id="9" name="文本框 8">
            <a:extLst>
              <a:ext uri="{FF2B5EF4-FFF2-40B4-BE49-F238E27FC236}">
                <a16:creationId xmlns:a16="http://schemas.microsoft.com/office/drawing/2014/main" id="{9057A903-17D2-A0AB-1645-C01D73668915}"/>
              </a:ext>
            </a:extLst>
          </p:cNvPr>
          <p:cNvSpPr txBox="1"/>
          <p:nvPr/>
        </p:nvSpPr>
        <p:spPr>
          <a:xfrm>
            <a:off x="6179128" y="2475908"/>
            <a:ext cx="5105400" cy="3785652"/>
          </a:xfrm>
          <a:prstGeom prst="rect">
            <a:avLst/>
          </a:prstGeom>
          <a:noFill/>
        </p:spPr>
        <p:txBody>
          <a:bodyPr wrap="square" rtlCol="0">
            <a:spAutoFit/>
          </a:bodyPr>
          <a:lstStyle/>
          <a:p>
            <a:r>
              <a:rPr lang="zh-CN" altLang="zh-CN" sz="3000" b="1" dirty="0">
                <a:cs typeface="+mn-ea"/>
              </a:rPr>
              <a:t>坚持不懈用新时代中国特色社会主义思想凝心铸魂，全面加强党的思想建设，加强理想信念教育，引导全党牢记党的宗旨，自觉做共产主义远大理想和中国特色社会主义共同理想的坚定信仰者和忠实实践者。</a:t>
            </a:r>
            <a:endParaRPr lang="zh-CN" altLang="en-US" sz="3000" b="1" dirty="0">
              <a:cs typeface="+mn-ea"/>
            </a:endParaRPr>
          </a:p>
        </p:txBody>
      </p:sp>
      <p:cxnSp>
        <p:nvCxnSpPr>
          <p:cNvPr id="12" name="直接连接符 11">
            <a:extLst>
              <a:ext uri="{FF2B5EF4-FFF2-40B4-BE49-F238E27FC236}">
                <a16:creationId xmlns:a16="http://schemas.microsoft.com/office/drawing/2014/main" id="{D1BAA9CC-7D3A-7571-AA3F-8FD4F73FE7C1}"/>
              </a:ext>
            </a:extLst>
          </p:cNvPr>
          <p:cNvCxnSpPr/>
          <p:nvPr/>
        </p:nvCxnSpPr>
        <p:spPr>
          <a:xfrm>
            <a:off x="0" y="2362200"/>
            <a:ext cx="12254345" cy="0"/>
          </a:xfrm>
          <a:prstGeom prst="line">
            <a:avLst/>
          </a:prstGeom>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6" name="直接连接符 15">
            <a:extLst>
              <a:ext uri="{FF2B5EF4-FFF2-40B4-BE49-F238E27FC236}">
                <a16:creationId xmlns:a16="http://schemas.microsoft.com/office/drawing/2014/main" id="{47463B91-1B41-6529-FAA3-403730D8973F}"/>
              </a:ext>
            </a:extLst>
          </p:cNvPr>
          <p:cNvCxnSpPr/>
          <p:nvPr/>
        </p:nvCxnSpPr>
        <p:spPr>
          <a:xfrm>
            <a:off x="6127172" y="2362200"/>
            <a:ext cx="0" cy="4419600"/>
          </a:xfrm>
          <a:prstGeom prst="line">
            <a:avLst/>
          </a:prstGeom>
        </p:spPr>
        <p:style>
          <a:lnRef idx="3">
            <a:schemeClr val="accent4"/>
          </a:lnRef>
          <a:fillRef idx="0">
            <a:schemeClr val="accent4"/>
          </a:fillRef>
          <a:effectRef idx="2">
            <a:schemeClr val="accent4"/>
          </a:effectRef>
          <a:fontRef idx="minor">
            <a:schemeClr val="tx1"/>
          </a:fontRef>
        </p:style>
      </p:cxnSp>
    </p:spTree>
    <p:custDataLst>
      <p:tags r:id="rId1"/>
    </p:custDataLst>
    <p:extLst>
      <p:ext uri="{BB962C8B-B14F-4D97-AF65-F5344CB8AC3E}">
        <p14:creationId xmlns:p14="http://schemas.microsoft.com/office/powerpoint/2010/main" val="2737291517"/>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35" presetClass="path" presetSubtype="0" accel="50000" decel="50000" fill="hold" nodeType="withEffect">
                                  <p:stCondLst>
                                    <p:cond delay="0"/>
                                  </p:stCondLst>
                                  <p:childTnLst>
                                    <p:animMotion origin="layout" path="M -6.25E-7 -3.7037E-6 L 0.18997 -3.7037E-6 " pathEditMode="relative" rAng="0" ptsTypes="AA">
                                      <p:cBhvr>
                                        <p:cTn id="17" dur="1000" spd="-100000" fill="hold"/>
                                        <p:tgtEl>
                                          <p:spTgt spid="25"/>
                                        </p:tgtEl>
                                        <p:attrNameLst>
                                          <p:attrName>ppt_x</p:attrName>
                                          <p:attrName>ppt_y</p:attrName>
                                        </p:attrNameLst>
                                      </p:cBhvr>
                                      <p:rCtr x="9492" y="0"/>
                                    </p:animMotion>
                                  </p:childTnLst>
                                </p:cTn>
                              </p:par>
                              <p:par>
                                <p:cTn id="18" presetID="53" presetClass="entr" presetSubtype="1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35" presetClass="path" presetSubtype="0" accel="50000" decel="50000" fill="hold" nodeType="withEffect">
                                  <p:stCondLst>
                                    <p:cond delay="0"/>
                                  </p:stCondLst>
                                  <p:childTnLst>
                                    <p:animMotion origin="layout" path="M 0 -3.7037E-6 L -0.41185 -3.7037E-6 " pathEditMode="relative" rAng="0" ptsTypes="AA">
                                      <p:cBhvr>
                                        <p:cTn id="24" dur="1000" spd="-100000" fill="hold"/>
                                        <p:tgtEl>
                                          <p:spTgt spid="26"/>
                                        </p:tgtEl>
                                        <p:attrNameLst>
                                          <p:attrName>ppt_x</p:attrName>
                                          <p:attrName>ppt_y</p:attrName>
                                        </p:attrNameLst>
                                      </p:cBhvr>
                                      <p:rCtr x="-20599" y="0"/>
                                    </p:animMotion>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250" fill="hold"/>
                                        <p:tgtEl>
                                          <p:spTgt spid="28"/>
                                        </p:tgtEl>
                                        <p:attrNameLst>
                                          <p:attrName>ppt_w</p:attrName>
                                        </p:attrNameLst>
                                      </p:cBhvr>
                                      <p:tavLst>
                                        <p:tav tm="0">
                                          <p:val>
                                            <p:fltVal val="0"/>
                                          </p:val>
                                        </p:tav>
                                        <p:tav tm="100000">
                                          <p:val>
                                            <p:strVal val="#ppt_w"/>
                                          </p:val>
                                        </p:tav>
                                      </p:tavLst>
                                    </p:anim>
                                    <p:anim calcmode="lin" valueType="num">
                                      <p:cBhvr>
                                        <p:cTn id="29" dur="250" fill="hold"/>
                                        <p:tgtEl>
                                          <p:spTgt spid="28"/>
                                        </p:tgtEl>
                                        <p:attrNameLst>
                                          <p:attrName>ppt_h</p:attrName>
                                        </p:attrNameLst>
                                      </p:cBhvr>
                                      <p:tavLst>
                                        <p:tav tm="0">
                                          <p:val>
                                            <p:fltVal val="0"/>
                                          </p:val>
                                        </p:tav>
                                        <p:tav tm="100000">
                                          <p:val>
                                            <p:strVal val="#ppt_h"/>
                                          </p:val>
                                        </p:tav>
                                      </p:tavLst>
                                    </p:anim>
                                    <p:animEffect transition="in" filter="fade">
                                      <p:cBhvr>
                                        <p:cTn id="30" dur="250"/>
                                        <p:tgtEl>
                                          <p:spTgt spid="28"/>
                                        </p:tgtEl>
                                      </p:cBhvr>
                                    </p:animEffect>
                                  </p:childTnLst>
                                </p:cTn>
                              </p:par>
                              <p:par>
                                <p:cTn id="31" presetID="6" presetClass="emph" presetSubtype="0" decel="100000" fill="hold" grpId="1" nodeType="withEffect">
                                  <p:stCondLst>
                                    <p:cond delay="200"/>
                                  </p:stCondLst>
                                  <p:childTnLst>
                                    <p:animScale>
                                      <p:cBhvr>
                                        <p:cTn id="32" dur="250" fill="hold"/>
                                        <p:tgtEl>
                                          <p:spTgt spid="28"/>
                                        </p:tgtEl>
                                      </p:cBhvr>
                                      <p:by x="120000" y="120000"/>
                                    </p:animScale>
                                  </p:childTnLst>
                                </p:cTn>
                              </p:par>
                              <p:par>
                                <p:cTn id="33" presetID="6" presetClass="emph" presetSubtype="0" decel="100000" fill="hold" grpId="2" nodeType="withEffect">
                                  <p:stCondLst>
                                    <p:cond delay="400"/>
                                  </p:stCondLst>
                                  <p:childTnLst>
                                    <p:animScale>
                                      <p:cBhvr>
                                        <p:cTn id="34" dur="250" fill="hold"/>
                                        <p:tgtEl>
                                          <p:spTgt spid="28"/>
                                        </p:tgtEl>
                                      </p:cBhvr>
                                      <p:by x="83000" y="83000"/>
                                    </p:animScale>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nodePh="1">
                                  <p:stCondLst>
                                    <p:cond delay="0"/>
                                  </p:stCondLst>
                                  <p:endCondLst>
                                    <p:cond evt="begin" delay="0">
                                      <p:tn val="37"/>
                                    </p:cond>
                                  </p:end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fltVal val="0"/>
                                          </p:val>
                                        </p:tav>
                                        <p:tav tm="100000">
                                          <p:val>
                                            <p:strVal val="#ppt_w"/>
                                          </p:val>
                                        </p:tav>
                                      </p:tavLst>
                                    </p:anim>
                                    <p:anim calcmode="lin" valueType="num">
                                      <p:cBhvr>
                                        <p:cTn id="40" dur="500" fill="hold"/>
                                        <p:tgtEl>
                                          <p:spTgt spid="29"/>
                                        </p:tgtEl>
                                        <p:attrNameLst>
                                          <p:attrName>ppt_h</p:attrName>
                                        </p:attrNameLst>
                                      </p:cBhvr>
                                      <p:tavLst>
                                        <p:tav tm="0">
                                          <p:val>
                                            <p:fltVal val="0"/>
                                          </p:val>
                                        </p:tav>
                                        <p:tav tm="100000">
                                          <p:val>
                                            <p:strVal val="#ppt_h"/>
                                          </p:val>
                                        </p:tav>
                                      </p:tavLst>
                                    </p:anim>
                                    <p:animEffect transition="in" filter="fade">
                                      <p:cBhvr>
                                        <p:cTn id="41" dur="500"/>
                                        <p:tgtEl>
                                          <p:spTgt spid="29"/>
                                        </p:tgtEl>
                                      </p:cBhvr>
                                    </p:animEffect>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grpId="0"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barn(inVertical)">
                                      <p:cBhvr>
                                        <p:cTn id="46" dur="500"/>
                                        <p:tgtEl>
                                          <p:spTgt spid="6"/>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500"/>
                                        <p:tgtEl>
                                          <p:spTgt spid="7"/>
                                        </p:tgtEl>
                                      </p:cBhvr>
                                    </p:animEffect>
                                    <p:anim calcmode="lin" valueType="num">
                                      <p:cBhvr>
                                        <p:cTn id="52" dur="1500" fill="hold"/>
                                        <p:tgtEl>
                                          <p:spTgt spid="7"/>
                                        </p:tgtEl>
                                        <p:attrNameLst>
                                          <p:attrName>ppt_x</p:attrName>
                                        </p:attrNameLst>
                                      </p:cBhvr>
                                      <p:tavLst>
                                        <p:tav tm="0">
                                          <p:val>
                                            <p:strVal val="#ppt_x"/>
                                          </p:val>
                                        </p:tav>
                                        <p:tav tm="100000">
                                          <p:val>
                                            <p:strVal val="#ppt_x"/>
                                          </p:val>
                                        </p:tav>
                                      </p:tavLst>
                                    </p:anim>
                                    <p:anim calcmode="lin" valueType="num">
                                      <p:cBhvr>
                                        <p:cTn id="53" dur="1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4" fill="hold" nodeType="clickEffect">
                                  <p:stCondLst>
                                    <p:cond delay="0"/>
                                  </p:stCondLst>
                                  <p:childTnLst>
                                    <p:set>
                                      <p:cBhvr>
                                        <p:cTn id="57" dur="1" fill="hold">
                                          <p:stCondLst>
                                            <p:cond delay="0"/>
                                          </p:stCondLst>
                                        </p:cTn>
                                        <p:tgtEl>
                                          <p:spTgt spid="16"/>
                                        </p:tgtEl>
                                        <p:attrNameLst>
                                          <p:attrName>style.visibility</p:attrName>
                                        </p:attrNameLst>
                                      </p:cBhvr>
                                      <p:to>
                                        <p:strVal val="visible"/>
                                      </p:to>
                                    </p:set>
                                    <p:anim calcmode="lin" valueType="num">
                                      <p:cBhvr additive="base">
                                        <p:cTn id="58" dur="500" fill="hold"/>
                                        <p:tgtEl>
                                          <p:spTgt spid="16"/>
                                        </p:tgtEl>
                                        <p:attrNameLst>
                                          <p:attrName>ppt_x</p:attrName>
                                        </p:attrNameLst>
                                      </p:cBhvr>
                                      <p:tavLst>
                                        <p:tav tm="0">
                                          <p:val>
                                            <p:strVal val="#ppt_x"/>
                                          </p:val>
                                        </p:tav>
                                        <p:tav tm="100000">
                                          <p:val>
                                            <p:strVal val="#ppt_x"/>
                                          </p:val>
                                        </p:tav>
                                      </p:tavLst>
                                    </p:anim>
                                    <p:anim calcmode="lin" valueType="num">
                                      <p:cBhvr additive="base">
                                        <p:cTn id="59"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42" presetClass="entr" presetSubtype="0" fill="hold" grpId="0" nodeType="click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fade">
                                      <p:cBhvr>
                                        <p:cTn id="64" dur="1500"/>
                                        <p:tgtEl>
                                          <p:spTgt spid="9"/>
                                        </p:tgtEl>
                                      </p:cBhvr>
                                    </p:animEffect>
                                    <p:anim calcmode="lin" valueType="num">
                                      <p:cBhvr>
                                        <p:cTn id="65" dur="1500" fill="hold"/>
                                        <p:tgtEl>
                                          <p:spTgt spid="9"/>
                                        </p:tgtEl>
                                        <p:attrNameLst>
                                          <p:attrName>ppt_x</p:attrName>
                                        </p:attrNameLst>
                                      </p:cBhvr>
                                      <p:tavLst>
                                        <p:tav tm="0">
                                          <p:val>
                                            <p:strVal val="#ppt_x"/>
                                          </p:val>
                                        </p:tav>
                                        <p:tav tm="100000">
                                          <p:val>
                                            <p:strVal val="#ppt_x"/>
                                          </p:val>
                                        </p:tav>
                                      </p:tavLst>
                                    </p:anim>
                                    <p:anim calcmode="lin" valueType="num">
                                      <p:cBhvr>
                                        <p:cTn id="66" dur="15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8" grpId="1" animBg="1"/>
      <p:bldP spid="28" grpId="2" animBg="1"/>
      <p:bldP spid="29" grpId="0"/>
      <p:bldP spid="29" grpId="1"/>
      <p:bldP spid="6" grpId="0"/>
      <p:bldP spid="7" grpId="0"/>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 name="图片 24"/>
          <p:cNvPicPr>
            <a:picLocks noChangeAspect="1"/>
          </p:cNvPicPr>
          <p:nvPr/>
        </p:nvPicPr>
        <p:blipFill>
          <a:blip r:embed="rId7" cstate="screen"/>
          <a:stretch>
            <a:fillRect/>
          </a:stretch>
        </p:blipFill>
        <p:spPr>
          <a:xfrm>
            <a:off x="8088923" y="246423"/>
            <a:ext cx="4103077" cy="675011"/>
          </a:xfrm>
          <a:prstGeom prst="rect">
            <a:avLst/>
          </a:prstGeom>
        </p:spPr>
      </p:pic>
      <p:cxnSp>
        <p:nvCxnSpPr>
          <p:cNvPr id="26" name="直接连接符 25"/>
          <p:cNvCxnSpPr/>
          <p:nvPr/>
        </p:nvCxnSpPr>
        <p:spPr>
          <a:xfrm>
            <a:off x="0" y="921434"/>
            <a:ext cx="12192000"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1060287" y="353095"/>
            <a:ext cx="5262188" cy="460375"/>
          </a:xfrm>
          <a:prstGeom prst="rect">
            <a:avLst/>
          </a:prstGeom>
        </p:spPr>
        <p:txBody>
          <a:bodyPr wrap="square">
            <a:spAutoFit/>
          </a:bodyPr>
          <a:lstStyle/>
          <a:p>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绽放</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理想</a:t>
            </a:r>
            <a:r>
              <a:rPr lang="en-US" altLang="zh-CN"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a:t>
            </a:r>
            <a:r>
              <a:rPr lang="zh-CN" altLang="en-US" sz="2400" b="1" dirty="0">
                <a:solidFill>
                  <a:srgbClr val="C00000"/>
                </a:solidFill>
                <a:latin typeface="微软雅黑" panose="020B0503020204020204" pitchFamily="34" charset="-122"/>
                <a:ea typeface="微软雅黑" panose="020B0503020204020204" pitchFamily="34" charset="-122"/>
                <a:cs typeface="微软雅黑" panose="020B0503020204020204" pitchFamily="34" charset="-122"/>
                <a:sym typeface="+mn-ea"/>
              </a:rPr>
              <a:t>火花</a:t>
            </a:r>
          </a:p>
        </p:txBody>
      </p:sp>
      <p:sp>
        <p:nvSpPr>
          <p:cNvPr id="28" name="Freeform 29"/>
          <p:cNvSpPr/>
          <p:nvPr/>
        </p:nvSpPr>
        <p:spPr bwMode="auto">
          <a:xfrm>
            <a:off x="288468" y="125065"/>
            <a:ext cx="771819" cy="689695"/>
          </a:xfrm>
          <a:custGeom>
            <a:avLst/>
            <a:gdLst>
              <a:gd name="T0" fmla="*/ 803 w 1880"/>
              <a:gd name="T1" fmla="*/ 15 h 1680"/>
              <a:gd name="T2" fmla="*/ 1253 w 1880"/>
              <a:gd name="T3" fmla="*/ 1067 h 1680"/>
              <a:gd name="T4" fmla="*/ 728 w 1880"/>
              <a:gd name="T5" fmla="*/ 540 h 1680"/>
              <a:gd name="T6" fmla="*/ 928 w 1880"/>
              <a:gd name="T7" fmla="*/ 339 h 1680"/>
              <a:gd name="T8" fmla="*/ 803 w 1880"/>
              <a:gd name="T9" fmla="*/ 215 h 1680"/>
              <a:gd name="T10" fmla="*/ 549 w 1880"/>
              <a:gd name="T11" fmla="*/ 267 h 1680"/>
              <a:gd name="T12" fmla="*/ 150 w 1880"/>
              <a:gd name="T13" fmla="*/ 666 h 1680"/>
              <a:gd name="T14" fmla="*/ 376 w 1880"/>
              <a:gd name="T15" fmla="*/ 890 h 1680"/>
              <a:gd name="T16" fmla="*/ 527 w 1880"/>
              <a:gd name="T17" fmla="*/ 741 h 1680"/>
              <a:gd name="T18" fmla="*/ 1052 w 1880"/>
              <a:gd name="T19" fmla="*/ 1266 h 1680"/>
              <a:gd name="T20" fmla="*/ 176 w 1880"/>
              <a:gd name="T21" fmla="*/ 1090 h 1680"/>
              <a:gd name="T22" fmla="*/ 49 w 1880"/>
              <a:gd name="T23" fmla="*/ 1217 h 1680"/>
              <a:gd name="T24" fmla="*/ 159 w 1880"/>
              <a:gd name="T25" fmla="*/ 1357 h 1680"/>
              <a:gd name="T26" fmla="*/ 144 w 1880"/>
              <a:gd name="T27" fmla="*/ 1371 h 1680"/>
              <a:gd name="T28" fmla="*/ 122 w 1880"/>
              <a:gd name="T29" fmla="*/ 1367 h 1680"/>
              <a:gd name="T30" fmla="*/ 0 w 1880"/>
              <a:gd name="T31" fmla="*/ 1494 h 1680"/>
              <a:gd name="T32" fmla="*/ 123 w 1880"/>
              <a:gd name="T33" fmla="*/ 1616 h 1680"/>
              <a:gd name="T34" fmla="*/ 249 w 1880"/>
              <a:gd name="T35" fmla="*/ 1493 h 1680"/>
              <a:gd name="T36" fmla="*/ 245 w 1880"/>
              <a:gd name="T37" fmla="*/ 1470 h 1680"/>
              <a:gd name="T38" fmla="*/ 265 w 1880"/>
              <a:gd name="T39" fmla="*/ 1451 h 1680"/>
              <a:gd name="T40" fmla="*/ 1255 w 1880"/>
              <a:gd name="T41" fmla="*/ 1467 h 1680"/>
              <a:gd name="T42" fmla="*/ 1402 w 1880"/>
              <a:gd name="T43" fmla="*/ 1615 h 1680"/>
              <a:gd name="T44" fmla="*/ 1603 w 1880"/>
              <a:gd name="T45" fmla="*/ 1416 h 1680"/>
              <a:gd name="T46" fmla="*/ 1455 w 1880"/>
              <a:gd name="T47" fmla="*/ 1267 h 1680"/>
              <a:gd name="T48" fmla="*/ 803 w 1880"/>
              <a:gd name="T49" fmla="*/ 15 h 16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880" h="1680">
                <a:moveTo>
                  <a:pt x="803" y="15"/>
                </a:moveTo>
                <a:cubicBezTo>
                  <a:pt x="1217" y="170"/>
                  <a:pt x="1468" y="665"/>
                  <a:pt x="1253" y="1067"/>
                </a:cubicBezTo>
                <a:cubicBezTo>
                  <a:pt x="728" y="540"/>
                  <a:pt x="728" y="540"/>
                  <a:pt x="728" y="540"/>
                </a:cubicBezTo>
                <a:cubicBezTo>
                  <a:pt x="928" y="339"/>
                  <a:pt x="928" y="339"/>
                  <a:pt x="928" y="339"/>
                </a:cubicBezTo>
                <a:cubicBezTo>
                  <a:pt x="803" y="215"/>
                  <a:pt x="803" y="215"/>
                  <a:pt x="803" y="215"/>
                </a:cubicBezTo>
                <a:cubicBezTo>
                  <a:pt x="733" y="282"/>
                  <a:pt x="623" y="297"/>
                  <a:pt x="549" y="267"/>
                </a:cubicBezTo>
                <a:cubicBezTo>
                  <a:pt x="150" y="666"/>
                  <a:pt x="150" y="666"/>
                  <a:pt x="150" y="666"/>
                </a:cubicBezTo>
                <a:cubicBezTo>
                  <a:pt x="376" y="890"/>
                  <a:pt x="376" y="890"/>
                  <a:pt x="376" y="890"/>
                </a:cubicBezTo>
                <a:cubicBezTo>
                  <a:pt x="527" y="741"/>
                  <a:pt x="527" y="741"/>
                  <a:pt x="527" y="741"/>
                </a:cubicBezTo>
                <a:cubicBezTo>
                  <a:pt x="1052" y="1266"/>
                  <a:pt x="1052" y="1266"/>
                  <a:pt x="1052" y="1266"/>
                </a:cubicBezTo>
                <a:cubicBezTo>
                  <a:pt x="795" y="1407"/>
                  <a:pt x="439" y="1363"/>
                  <a:pt x="176" y="1090"/>
                </a:cubicBezTo>
                <a:cubicBezTo>
                  <a:pt x="49" y="1217"/>
                  <a:pt x="49" y="1217"/>
                  <a:pt x="49" y="1217"/>
                </a:cubicBezTo>
                <a:cubicBezTo>
                  <a:pt x="87" y="1270"/>
                  <a:pt x="119" y="1317"/>
                  <a:pt x="159" y="1357"/>
                </a:cubicBezTo>
                <a:cubicBezTo>
                  <a:pt x="155" y="1362"/>
                  <a:pt x="144" y="1371"/>
                  <a:pt x="144" y="1371"/>
                </a:cubicBezTo>
                <a:cubicBezTo>
                  <a:pt x="137" y="1370"/>
                  <a:pt x="129" y="1367"/>
                  <a:pt x="122" y="1367"/>
                </a:cubicBezTo>
                <a:cubicBezTo>
                  <a:pt x="55" y="1367"/>
                  <a:pt x="0" y="1426"/>
                  <a:pt x="0" y="1494"/>
                </a:cubicBezTo>
                <a:cubicBezTo>
                  <a:pt x="0" y="1561"/>
                  <a:pt x="55" y="1616"/>
                  <a:pt x="123" y="1616"/>
                </a:cubicBezTo>
                <a:cubicBezTo>
                  <a:pt x="191" y="1616"/>
                  <a:pt x="249" y="1561"/>
                  <a:pt x="249" y="1493"/>
                </a:cubicBezTo>
                <a:cubicBezTo>
                  <a:pt x="249" y="1485"/>
                  <a:pt x="247" y="1478"/>
                  <a:pt x="245" y="1470"/>
                </a:cubicBezTo>
                <a:cubicBezTo>
                  <a:pt x="265" y="1451"/>
                  <a:pt x="265" y="1451"/>
                  <a:pt x="265" y="1451"/>
                </a:cubicBezTo>
                <a:cubicBezTo>
                  <a:pt x="567" y="1655"/>
                  <a:pt x="898" y="1680"/>
                  <a:pt x="1255" y="1467"/>
                </a:cubicBezTo>
                <a:cubicBezTo>
                  <a:pt x="1402" y="1615"/>
                  <a:pt x="1402" y="1615"/>
                  <a:pt x="1402" y="1615"/>
                </a:cubicBezTo>
                <a:cubicBezTo>
                  <a:pt x="1603" y="1416"/>
                  <a:pt x="1603" y="1416"/>
                  <a:pt x="1603" y="1416"/>
                </a:cubicBezTo>
                <a:cubicBezTo>
                  <a:pt x="1455" y="1267"/>
                  <a:pt x="1455" y="1267"/>
                  <a:pt x="1455" y="1267"/>
                </a:cubicBezTo>
                <a:cubicBezTo>
                  <a:pt x="1880" y="628"/>
                  <a:pt x="1313" y="0"/>
                  <a:pt x="803" y="15"/>
                </a:cubicBezTo>
                <a:close/>
              </a:path>
            </a:pathLst>
          </a:custGeom>
          <a:solidFill>
            <a:schemeClr val="accent1"/>
          </a:solidFill>
          <a:ln>
            <a:noFill/>
          </a:ln>
        </p:spPr>
        <p:txBody>
          <a:bodyPr vert="horz" wrap="square" lIns="91440" tIns="45720" rIns="91440" bIns="45720" numCol="1" anchor="t" anchorCtr="0" compatLnSpc="1"/>
          <a:lstStyle/>
          <a:p>
            <a:endParaRPr lang="zh-CN" altLang="en-US">
              <a:cs typeface="+mn-ea"/>
              <a:sym typeface="+mn-lt"/>
            </a:endParaRPr>
          </a:p>
        </p:txBody>
      </p:sp>
      <p:sp>
        <p:nvSpPr>
          <p:cNvPr id="29" name="矩形 28"/>
          <p:cNvSpPr/>
          <p:nvPr/>
        </p:nvSpPr>
        <p:spPr>
          <a:xfrm>
            <a:off x="356235" y="5137150"/>
            <a:ext cx="3865245" cy="1831340"/>
          </a:xfrm>
          <a:prstGeom prst="rect">
            <a:avLst/>
          </a:prstGeom>
          <a:ln>
            <a:noFill/>
          </a:ln>
        </p:spPr>
        <p:txBody>
          <a:bodyPr wrap="square">
            <a:noAutofit/>
          </a:bodyPr>
          <a:lstStyle/>
          <a:p>
            <a:pPr>
              <a:lnSpc>
                <a:spcPct val="150000"/>
              </a:lnSpc>
            </a:pP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坚持革命继吾志，誓将真理传人寰</a:t>
            </a:r>
            <a:r>
              <a:rPr lang="zh-CN" altLang="en-US" dirty="0">
                <a:latin typeface="微软雅黑" panose="020B0503020204020204" pitchFamily="34" charset="-122"/>
                <a:ea typeface="微软雅黑" panose="020B0503020204020204" pitchFamily="34" charset="-122"/>
              </a:rPr>
              <a:t>”夏明翰1928年3月18日被捕后在监狱里写给妻子家书中这样写道。</a:t>
            </a:r>
          </a:p>
        </p:txBody>
      </p:sp>
      <p:sp>
        <p:nvSpPr>
          <p:cNvPr id="2" name="矩形 1"/>
          <p:cNvSpPr/>
          <p:nvPr/>
        </p:nvSpPr>
        <p:spPr>
          <a:xfrm>
            <a:off x="4276090" y="5137150"/>
            <a:ext cx="3934460" cy="1337945"/>
          </a:xfrm>
          <a:prstGeom prst="rect">
            <a:avLst/>
          </a:prstGeom>
          <a:ln>
            <a:noFill/>
          </a:ln>
        </p:spPr>
        <p:txBody>
          <a:bodyPr wrap="square">
            <a:spAutoFit/>
          </a:bodyPr>
          <a:lstStyle/>
          <a:p>
            <a:pPr fontAlgn="auto">
              <a:lnSpc>
                <a:spcPct val="150000"/>
              </a:lnSpc>
            </a:pPr>
            <a:r>
              <a:rPr lang="zh-CN" altLang="en-US"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三九严寒何所惧，一片丹心向阳开</a:t>
            </a:r>
            <a:r>
              <a:rPr lang="zh-CN" altLang="en-US" dirty="0">
                <a:latin typeface="微软雅黑" panose="020B0503020204020204" pitchFamily="34" charset="-122"/>
                <a:ea typeface="微软雅黑" panose="020B0503020204020204" pitchFamily="34" charset="-122"/>
              </a:rPr>
              <a:t>”在江姐的心里，“竹签子是竹子做的，共产党员的意志是钢铁！”</a:t>
            </a:r>
          </a:p>
        </p:txBody>
      </p:sp>
      <p:sp>
        <p:nvSpPr>
          <p:cNvPr id="3" name="文本框 2"/>
          <p:cNvSpPr txBox="1"/>
          <p:nvPr/>
        </p:nvSpPr>
        <p:spPr>
          <a:xfrm>
            <a:off x="8345170" y="5137150"/>
            <a:ext cx="4033520" cy="922020"/>
          </a:xfrm>
          <a:prstGeom prst="rect">
            <a:avLst/>
          </a:prstGeom>
          <a:noFill/>
        </p:spPr>
        <p:txBody>
          <a:bodyPr wrap="square" rtlCol="0" anchor="t">
            <a:spAutoFit/>
          </a:bodyPr>
          <a:lstStyle/>
          <a:p>
            <a:pPr fontAlgn="auto">
              <a:lnSpc>
                <a:spcPct val="150000"/>
              </a:lnSpc>
            </a:pPr>
            <a:r>
              <a:rPr lang="en-US" altLang="zh-CN"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已摈忧患寻常事，留得豪情作楚囚</a:t>
            </a:r>
            <a:r>
              <a:rPr lang="zh-CN" altLang="en-US" dirty="0">
                <a:latin typeface="微软雅黑" panose="020B0503020204020204" pitchFamily="34" charset="-122"/>
                <a:ea typeface="微软雅黑" panose="020B0503020204020204" pitchFamily="34" charset="-122"/>
              </a:rPr>
              <a:t>”是恽代英就义前留下的豪迈诗篇。</a:t>
            </a:r>
          </a:p>
        </p:txBody>
      </p:sp>
      <p:pic>
        <p:nvPicPr>
          <p:cNvPr id="10" name="PA-图片 2" descr="C:\Users\2GGTFQ2\Desktop\tuwen(1)\图片\43\scooter-10-a.jpgscooter-10-a"/>
          <p:cNvPicPr>
            <a:picLocks noChangeAspect="1" noChangeArrowheads="1"/>
          </p:cNvPicPr>
          <p:nvPr>
            <p:custDataLst>
              <p:tags r:id="rId2"/>
            </p:custDataLst>
          </p:nvPr>
        </p:nvPicPr>
        <p:blipFill rotWithShape="1">
          <a:blip r:embed="rId8"/>
          <a:srcRect t="4431" b="4431"/>
          <a:stretch>
            <a:fillRect/>
          </a:stretch>
        </p:blipFill>
        <p:spPr bwMode="auto">
          <a:xfrm>
            <a:off x="882015" y="1514475"/>
            <a:ext cx="2595880" cy="3462020"/>
          </a:xfrm>
          <a:prstGeom prst="rect">
            <a:avLst/>
          </a:prstGeom>
          <a:noFill/>
          <a:effectLst>
            <a:outerShdw blurRad="304800" dist="101600" sx="104000" sy="104000" algn="ctr" rotWithShape="0">
              <a:srgbClr val="000000">
                <a:alpha val="16000"/>
              </a:srgbClr>
            </a:outerShdw>
          </a:effectLst>
          <a:extLst>
            <a:ext uri="{909E8E84-426E-40DD-AFC4-6F175D3DCCD1}">
              <a14:hiddenFill xmlns:a14="http://schemas.microsoft.com/office/drawing/2010/main">
                <a:solidFill>
                  <a:srgbClr val="FFFFFF"/>
                </a:solidFill>
              </a14:hiddenFill>
            </a:ext>
          </a:extLst>
        </p:spPr>
      </p:pic>
      <p:pic>
        <p:nvPicPr>
          <p:cNvPr id="8" name="PA-图片 2" descr="C:\Users\2GGTFQ2\Desktop\tuwen(1)\图片\43\组 1111.png组 1111"/>
          <p:cNvPicPr>
            <a:picLocks noChangeAspect="1" noChangeArrowheads="1"/>
          </p:cNvPicPr>
          <p:nvPr>
            <p:custDataLst>
              <p:tags r:id="rId3"/>
            </p:custDataLst>
          </p:nvPr>
        </p:nvPicPr>
        <p:blipFill rotWithShape="1">
          <a:blip r:embed="rId9"/>
          <a:srcRect l="215" r="215"/>
          <a:stretch>
            <a:fillRect/>
          </a:stretch>
        </p:blipFill>
        <p:spPr bwMode="auto">
          <a:xfrm>
            <a:off x="4925060" y="1493520"/>
            <a:ext cx="2612390" cy="3482975"/>
          </a:xfrm>
          <a:prstGeom prst="rect">
            <a:avLst/>
          </a:prstGeom>
          <a:noFill/>
          <a:effectLst>
            <a:outerShdw blurRad="304800" dist="101600" sx="104000" sy="104000" algn="ctr" rotWithShape="0">
              <a:srgbClr val="000000">
                <a:alpha val="16000"/>
              </a:srgbClr>
            </a:outerShdw>
          </a:effectLst>
          <a:extLst>
            <a:ext uri="{909E8E84-426E-40DD-AFC4-6F175D3DCCD1}">
              <a14:hiddenFill xmlns:a14="http://schemas.microsoft.com/office/drawing/2010/main">
                <a:solidFill>
                  <a:srgbClr val="FFFFFF"/>
                </a:solidFill>
              </a14:hiddenFill>
            </a:ext>
          </a:extLst>
        </p:spPr>
      </p:pic>
      <p:pic>
        <p:nvPicPr>
          <p:cNvPr id="4" name="PA-图片 2" descr="C:\Users\2GGTFQ2\Desktop\tuwen(1)\图片\43\TB24.eWAAOWBuNjSsppXXXPgpXa-1714128138.jpgTB24.eWAAOWBuNjSsppXXXPgpXa-1714128138"/>
          <p:cNvPicPr>
            <a:picLocks noChangeAspect="1" noChangeArrowheads="1"/>
          </p:cNvPicPr>
          <p:nvPr>
            <p:custDataLst>
              <p:tags r:id="rId4"/>
            </p:custDataLst>
          </p:nvPr>
        </p:nvPicPr>
        <p:blipFill rotWithShape="1">
          <a:blip r:embed="rId10"/>
          <a:srcRect t="883" b="883"/>
          <a:stretch>
            <a:fillRect/>
          </a:stretch>
        </p:blipFill>
        <p:spPr bwMode="auto">
          <a:xfrm>
            <a:off x="8984615" y="1514475"/>
            <a:ext cx="2595880" cy="3462655"/>
          </a:xfrm>
          <a:prstGeom prst="rect">
            <a:avLst/>
          </a:prstGeom>
          <a:noFill/>
          <a:effectLst>
            <a:outerShdw blurRad="304800" dist="101600" sx="104000" sy="104000" algn="ctr" rotWithShape="0">
              <a:srgbClr val="000000">
                <a:alpha val="16000"/>
              </a:srgbClr>
            </a:outerShdw>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224777860"/>
      </p:ext>
    </p:extLst>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500" fill="hold"/>
                                        <p:tgtEl>
                                          <p:spTgt spid="25"/>
                                        </p:tgtEl>
                                        <p:attrNameLst>
                                          <p:attrName>ppt_w</p:attrName>
                                        </p:attrNameLst>
                                      </p:cBhvr>
                                      <p:tavLst>
                                        <p:tav tm="0">
                                          <p:val>
                                            <p:fltVal val="0"/>
                                          </p:val>
                                        </p:tav>
                                        <p:tav tm="100000">
                                          <p:val>
                                            <p:strVal val="#ppt_w"/>
                                          </p:val>
                                        </p:tav>
                                      </p:tavLst>
                                    </p:anim>
                                    <p:anim calcmode="lin" valueType="num">
                                      <p:cBhvr>
                                        <p:cTn id="14" dur="500" fill="hold"/>
                                        <p:tgtEl>
                                          <p:spTgt spid="25"/>
                                        </p:tgtEl>
                                        <p:attrNameLst>
                                          <p:attrName>ppt_h</p:attrName>
                                        </p:attrNameLst>
                                      </p:cBhvr>
                                      <p:tavLst>
                                        <p:tav tm="0">
                                          <p:val>
                                            <p:fltVal val="0"/>
                                          </p:val>
                                        </p:tav>
                                        <p:tav tm="100000">
                                          <p:val>
                                            <p:strVal val="#ppt_h"/>
                                          </p:val>
                                        </p:tav>
                                      </p:tavLst>
                                    </p:anim>
                                    <p:animEffect transition="in" filter="fade">
                                      <p:cBhvr>
                                        <p:cTn id="15" dur="500"/>
                                        <p:tgtEl>
                                          <p:spTgt spid="25"/>
                                        </p:tgtEl>
                                      </p:cBhvr>
                                    </p:animEffect>
                                  </p:childTnLst>
                                </p:cTn>
                              </p:par>
                              <p:par>
                                <p:cTn id="16" presetID="35" presetClass="path" presetSubtype="0" accel="50000" decel="50000" fill="hold" nodeType="withEffect">
                                  <p:stCondLst>
                                    <p:cond delay="0"/>
                                  </p:stCondLst>
                                  <p:childTnLst>
                                    <p:animMotion origin="layout" path="M -6.25E-7 -3.7037E-6 L 0.18997 -3.7037E-6 " pathEditMode="relative" rAng="0" ptsTypes="AA">
                                      <p:cBhvr>
                                        <p:cTn id="17" dur="1000" spd="-100000" fill="hold"/>
                                        <p:tgtEl>
                                          <p:spTgt spid="25"/>
                                        </p:tgtEl>
                                        <p:attrNameLst>
                                          <p:attrName>ppt_x</p:attrName>
                                          <p:attrName>ppt_y</p:attrName>
                                        </p:attrNameLst>
                                      </p:cBhvr>
                                      <p:rCtr x="9492" y="0"/>
                                    </p:animMotion>
                                  </p:childTnLst>
                                </p:cTn>
                              </p:par>
                              <p:par>
                                <p:cTn id="18" presetID="53" presetClass="entr" presetSubtype="16"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anim calcmode="lin" valueType="num">
                                      <p:cBhvr>
                                        <p:cTn id="20" dur="500" fill="hold"/>
                                        <p:tgtEl>
                                          <p:spTgt spid="26"/>
                                        </p:tgtEl>
                                        <p:attrNameLst>
                                          <p:attrName>ppt_w</p:attrName>
                                        </p:attrNameLst>
                                      </p:cBhvr>
                                      <p:tavLst>
                                        <p:tav tm="0">
                                          <p:val>
                                            <p:fltVal val="0"/>
                                          </p:val>
                                        </p:tav>
                                        <p:tav tm="100000">
                                          <p:val>
                                            <p:strVal val="#ppt_w"/>
                                          </p:val>
                                        </p:tav>
                                      </p:tavLst>
                                    </p:anim>
                                    <p:anim calcmode="lin" valueType="num">
                                      <p:cBhvr>
                                        <p:cTn id="21" dur="500" fill="hold"/>
                                        <p:tgtEl>
                                          <p:spTgt spid="26"/>
                                        </p:tgtEl>
                                        <p:attrNameLst>
                                          <p:attrName>ppt_h</p:attrName>
                                        </p:attrNameLst>
                                      </p:cBhvr>
                                      <p:tavLst>
                                        <p:tav tm="0">
                                          <p:val>
                                            <p:fltVal val="0"/>
                                          </p:val>
                                        </p:tav>
                                        <p:tav tm="100000">
                                          <p:val>
                                            <p:strVal val="#ppt_h"/>
                                          </p:val>
                                        </p:tav>
                                      </p:tavLst>
                                    </p:anim>
                                    <p:animEffect transition="in" filter="fade">
                                      <p:cBhvr>
                                        <p:cTn id="22" dur="500"/>
                                        <p:tgtEl>
                                          <p:spTgt spid="26"/>
                                        </p:tgtEl>
                                      </p:cBhvr>
                                    </p:animEffect>
                                  </p:childTnLst>
                                </p:cTn>
                              </p:par>
                              <p:par>
                                <p:cTn id="23" presetID="35" presetClass="path" presetSubtype="0" accel="50000" decel="50000" fill="hold" nodeType="withEffect">
                                  <p:stCondLst>
                                    <p:cond delay="0"/>
                                  </p:stCondLst>
                                  <p:childTnLst>
                                    <p:animMotion origin="layout" path="M 0 -3.7037E-6 L -0.41185 -3.7037E-6 " pathEditMode="relative" rAng="0" ptsTypes="AA">
                                      <p:cBhvr>
                                        <p:cTn id="24" dur="1000" spd="-100000" fill="hold"/>
                                        <p:tgtEl>
                                          <p:spTgt spid="26"/>
                                        </p:tgtEl>
                                        <p:attrNameLst>
                                          <p:attrName>ppt_x</p:attrName>
                                          <p:attrName>ppt_y</p:attrName>
                                        </p:attrNameLst>
                                      </p:cBhvr>
                                      <p:rCtr x="-20599" y="0"/>
                                    </p:animMotion>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28"/>
                                        </p:tgtEl>
                                        <p:attrNameLst>
                                          <p:attrName>style.visibility</p:attrName>
                                        </p:attrNameLst>
                                      </p:cBhvr>
                                      <p:to>
                                        <p:strVal val="visible"/>
                                      </p:to>
                                    </p:set>
                                    <p:anim calcmode="lin" valueType="num">
                                      <p:cBhvr>
                                        <p:cTn id="28" dur="250" fill="hold"/>
                                        <p:tgtEl>
                                          <p:spTgt spid="28"/>
                                        </p:tgtEl>
                                        <p:attrNameLst>
                                          <p:attrName>ppt_w</p:attrName>
                                        </p:attrNameLst>
                                      </p:cBhvr>
                                      <p:tavLst>
                                        <p:tav tm="0">
                                          <p:val>
                                            <p:fltVal val="0"/>
                                          </p:val>
                                        </p:tav>
                                        <p:tav tm="100000">
                                          <p:val>
                                            <p:strVal val="#ppt_w"/>
                                          </p:val>
                                        </p:tav>
                                      </p:tavLst>
                                    </p:anim>
                                    <p:anim calcmode="lin" valueType="num">
                                      <p:cBhvr>
                                        <p:cTn id="29" dur="250" fill="hold"/>
                                        <p:tgtEl>
                                          <p:spTgt spid="28"/>
                                        </p:tgtEl>
                                        <p:attrNameLst>
                                          <p:attrName>ppt_h</p:attrName>
                                        </p:attrNameLst>
                                      </p:cBhvr>
                                      <p:tavLst>
                                        <p:tav tm="0">
                                          <p:val>
                                            <p:fltVal val="0"/>
                                          </p:val>
                                        </p:tav>
                                        <p:tav tm="100000">
                                          <p:val>
                                            <p:strVal val="#ppt_h"/>
                                          </p:val>
                                        </p:tav>
                                      </p:tavLst>
                                    </p:anim>
                                    <p:animEffect transition="in" filter="fade">
                                      <p:cBhvr>
                                        <p:cTn id="30" dur="250"/>
                                        <p:tgtEl>
                                          <p:spTgt spid="28"/>
                                        </p:tgtEl>
                                      </p:cBhvr>
                                    </p:animEffect>
                                  </p:childTnLst>
                                </p:cTn>
                              </p:par>
                              <p:par>
                                <p:cTn id="31" presetID="6" presetClass="emph" presetSubtype="0" decel="100000" fill="hold" grpId="1" nodeType="withEffect">
                                  <p:stCondLst>
                                    <p:cond delay="200"/>
                                  </p:stCondLst>
                                  <p:childTnLst>
                                    <p:animScale>
                                      <p:cBhvr>
                                        <p:cTn id="32" dur="250" fill="hold"/>
                                        <p:tgtEl>
                                          <p:spTgt spid="28"/>
                                        </p:tgtEl>
                                      </p:cBhvr>
                                      <p:by x="120000" y="120000"/>
                                    </p:animScale>
                                  </p:childTnLst>
                                </p:cTn>
                              </p:par>
                              <p:par>
                                <p:cTn id="33" presetID="6" presetClass="emph" presetSubtype="0" decel="100000" fill="hold" grpId="2" nodeType="withEffect">
                                  <p:stCondLst>
                                    <p:cond delay="400"/>
                                  </p:stCondLst>
                                  <p:childTnLst>
                                    <p:animScale>
                                      <p:cBhvr>
                                        <p:cTn id="34" dur="250" fill="hold"/>
                                        <p:tgtEl>
                                          <p:spTgt spid="28"/>
                                        </p:tgtEl>
                                      </p:cBhvr>
                                      <p:by x="83000" y="83000"/>
                                    </p:animScale>
                                  </p:childTnLst>
                                </p:cTn>
                              </p:par>
                            </p:childTnLst>
                          </p:cTn>
                        </p:par>
                      </p:childTnLst>
                    </p:cTn>
                  </p:par>
                  <p:par>
                    <p:cTn id="35" fill="hold">
                      <p:stCondLst>
                        <p:cond delay="indefinite"/>
                      </p:stCondLst>
                      <p:childTnLst>
                        <p:par>
                          <p:cTn id="36" fill="hold">
                            <p:stCondLst>
                              <p:cond delay="0"/>
                            </p:stCondLst>
                            <p:childTnLst>
                              <p:par>
                                <p:cTn id="37" presetID="9999"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fade">
                                      <p:cBhvr>
                                        <p:cTn id="39" dur="500"/>
                                        <p:tgtEl>
                                          <p:spTgt spid="10"/>
                                        </p:tgtEl>
                                      </p:cBhvr>
                                    </p:animEffect>
                                    <p:animMotion origin="layout" path="M 0.03562508 0 L 0 0 E" pathEditMode="relative">
                                      <p:cBhvr>
                                        <p:cTn id="40" dur="500" fill="hold">
                                          <p:stCondLst>
                                            <p:cond delay="0"/>
                                          </p:stCondLst>
                                        </p:cTn>
                                        <p:tgtEl>
                                          <p:spTgt spid="10"/>
                                        </p:tgtEl>
                                        <p:attrNameLst>
                                          <p:attrName>ppt_x</p:attrName>
                                          <p:attrName>ppt_y</p:attrName>
                                        </p:attrNameLst>
                                      </p:cBhvr>
                                    </p:animMotion>
                                    <p:animScale>
                                      <p:cBhvr>
                                        <p:cTn id="41" dur="500" fill="hold">
                                          <p:stCondLst>
                                            <p:cond delay="0"/>
                                          </p:stCondLst>
                                        </p:cTn>
                                        <p:tgtEl>
                                          <p:spTgt spid="10"/>
                                        </p:tgtEl>
                                      </p:cBhvr>
                                      <p:from x="93303" y="93281"/>
                                      <p:to x="100000" y="100000"/>
                                    </p:animScale>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Effect transition="in" filter="fade">
                                      <p:cBhvr>
                                        <p:cTn id="48" dur="500"/>
                                        <p:tgtEl>
                                          <p:spTgt spid="29"/>
                                        </p:tgtEl>
                                      </p:cBhvr>
                                    </p:animEffect>
                                  </p:childTnLst>
                                </p:cTn>
                              </p:par>
                            </p:childTnLst>
                          </p:cTn>
                        </p:par>
                      </p:childTnLst>
                    </p:cTn>
                  </p:par>
                  <p:par>
                    <p:cTn id="49" fill="hold">
                      <p:stCondLst>
                        <p:cond delay="indefinite"/>
                      </p:stCondLst>
                      <p:childTnLst>
                        <p:par>
                          <p:cTn id="50" fill="hold">
                            <p:stCondLst>
                              <p:cond delay="0"/>
                            </p:stCondLst>
                            <p:childTnLst>
                              <p:par>
                                <p:cTn id="51" presetID="9999"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animEffect transition="in" filter="fade">
                                      <p:cBhvr>
                                        <p:cTn id="53" dur="500"/>
                                        <p:tgtEl>
                                          <p:spTgt spid="8"/>
                                        </p:tgtEl>
                                      </p:cBhvr>
                                    </p:animEffect>
                                    <p:animMotion origin="layout" path="M 0.03317706 4.628499E-05 L 0 0 E" pathEditMode="relative">
                                      <p:cBhvr>
                                        <p:cTn id="54" dur="500" fill="hold">
                                          <p:stCondLst>
                                            <p:cond delay="0"/>
                                          </p:stCondLst>
                                        </p:cTn>
                                        <p:tgtEl>
                                          <p:spTgt spid="8"/>
                                        </p:tgtEl>
                                        <p:attrNameLst>
                                          <p:attrName>ppt_x</p:attrName>
                                          <p:attrName>ppt_y</p:attrName>
                                        </p:attrNameLst>
                                      </p:cBhvr>
                                    </p:animMotion>
                                    <p:animScale>
                                      <p:cBhvr>
                                        <p:cTn id="55" dur="500" fill="hold">
                                          <p:stCondLst>
                                            <p:cond delay="0"/>
                                          </p:stCondLst>
                                        </p:cTn>
                                        <p:tgtEl>
                                          <p:spTgt spid="8"/>
                                        </p:tgtEl>
                                      </p:cBhvr>
                                      <p:from x="92774" y="92785"/>
                                      <p:to x="100000" y="100000"/>
                                    </p:animScale>
                                  </p:childTnLst>
                                </p:cTn>
                              </p:par>
                            </p:childTnLst>
                          </p:cTn>
                        </p:par>
                      </p:childTnLst>
                    </p:cTn>
                  </p:par>
                  <p:par>
                    <p:cTn id="56" fill="hold">
                      <p:stCondLst>
                        <p:cond delay="indefinite"/>
                      </p:stCondLst>
                      <p:childTnLst>
                        <p:par>
                          <p:cTn id="57" fill="hold">
                            <p:stCondLst>
                              <p:cond delay="0"/>
                            </p:stCondLst>
                            <p:childTnLst>
                              <p:par>
                                <p:cTn id="58" presetID="53" presetClass="entr" presetSubtype="16" fill="hold" grpId="0" nodeType="clickEffect">
                                  <p:stCondLst>
                                    <p:cond delay="0"/>
                                  </p:stCondLst>
                                  <p:childTnLst>
                                    <p:set>
                                      <p:cBhvr>
                                        <p:cTn id="59" dur="1" fill="hold">
                                          <p:stCondLst>
                                            <p:cond delay="0"/>
                                          </p:stCondLst>
                                        </p:cTn>
                                        <p:tgtEl>
                                          <p:spTgt spid="2"/>
                                        </p:tgtEl>
                                        <p:attrNameLst>
                                          <p:attrName>style.visibility</p:attrName>
                                        </p:attrNameLst>
                                      </p:cBhvr>
                                      <p:to>
                                        <p:strVal val="visible"/>
                                      </p:to>
                                    </p:set>
                                    <p:anim calcmode="lin" valueType="num">
                                      <p:cBhvr>
                                        <p:cTn id="60" dur="500" fill="hold"/>
                                        <p:tgtEl>
                                          <p:spTgt spid="2"/>
                                        </p:tgtEl>
                                        <p:attrNameLst>
                                          <p:attrName>ppt_w</p:attrName>
                                        </p:attrNameLst>
                                      </p:cBhvr>
                                      <p:tavLst>
                                        <p:tav tm="0">
                                          <p:val>
                                            <p:fltVal val="0"/>
                                          </p:val>
                                        </p:tav>
                                        <p:tav tm="100000">
                                          <p:val>
                                            <p:strVal val="#ppt_w"/>
                                          </p:val>
                                        </p:tav>
                                      </p:tavLst>
                                    </p:anim>
                                    <p:anim calcmode="lin" valueType="num">
                                      <p:cBhvr>
                                        <p:cTn id="61" dur="500" fill="hold"/>
                                        <p:tgtEl>
                                          <p:spTgt spid="2"/>
                                        </p:tgtEl>
                                        <p:attrNameLst>
                                          <p:attrName>ppt_h</p:attrName>
                                        </p:attrNameLst>
                                      </p:cBhvr>
                                      <p:tavLst>
                                        <p:tav tm="0">
                                          <p:val>
                                            <p:fltVal val="0"/>
                                          </p:val>
                                        </p:tav>
                                        <p:tav tm="100000">
                                          <p:val>
                                            <p:strVal val="#ppt_h"/>
                                          </p:val>
                                        </p:tav>
                                      </p:tavLst>
                                    </p:anim>
                                    <p:animEffect transition="in" filter="fade">
                                      <p:cBhvr>
                                        <p:cTn id="62" dur="500"/>
                                        <p:tgtEl>
                                          <p:spTgt spid="2"/>
                                        </p:tgtEl>
                                      </p:cBhvr>
                                    </p:animEffect>
                                  </p:childTnLst>
                                </p:cTn>
                              </p:par>
                            </p:childTnLst>
                          </p:cTn>
                        </p:par>
                      </p:childTnLst>
                    </p:cTn>
                  </p:par>
                  <p:par>
                    <p:cTn id="63" fill="hold">
                      <p:stCondLst>
                        <p:cond delay="indefinite"/>
                      </p:stCondLst>
                      <p:childTnLst>
                        <p:par>
                          <p:cTn id="64" fill="hold">
                            <p:stCondLst>
                              <p:cond delay="0"/>
                            </p:stCondLst>
                            <p:childTnLst>
                              <p:par>
                                <p:cTn id="65" presetID="9999" presetClass="entr" presetSubtype="0" fill="hold" nodeType="clickEffect">
                                  <p:stCondLst>
                                    <p:cond delay="0"/>
                                  </p:stCondLst>
                                  <p:childTnLst>
                                    <p:set>
                                      <p:cBhvr>
                                        <p:cTn id="66" dur="2000" fill="hold">
                                          <p:stCondLst>
                                            <p:cond delay="0"/>
                                          </p:stCondLst>
                                        </p:cTn>
                                        <p:tgtEl>
                                          <p:spTgt spid="4"/>
                                        </p:tgtEl>
                                        <p:attrNameLst>
                                          <p:attrName>style.visibility</p:attrName>
                                        </p:attrNameLst>
                                      </p:cBhvr>
                                      <p:to>
                                        <p:strVal val="visible"/>
                                      </p:to>
                                    </p:set>
                                    <p:animEffect transition="in" filter="fade">
                                      <p:cBhvr>
                                        <p:cTn id="67" dur="2000"/>
                                        <p:tgtEl>
                                          <p:spTgt spid="4"/>
                                        </p:tgtEl>
                                      </p:cBhvr>
                                    </p:animEffect>
                                    <p:animMotion origin="layout" path="M 0.03562508 0 L 0 0 E" pathEditMode="relative">
                                      <p:cBhvr>
                                        <p:cTn id="68" dur="2000" fill="hold">
                                          <p:stCondLst>
                                            <p:cond delay="0"/>
                                          </p:stCondLst>
                                        </p:cTn>
                                        <p:tgtEl>
                                          <p:spTgt spid="4"/>
                                        </p:tgtEl>
                                        <p:attrNameLst>
                                          <p:attrName>ppt_x</p:attrName>
                                          <p:attrName>ppt_y</p:attrName>
                                        </p:attrNameLst>
                                      </p:cBhvr>
                                    </p:animMotion>
                                    <p:animScale>
                                      <p:cBhvr>
                                        <p:cTn id="69" dur="2000" fill="hold">
                                          <p:stCondLst>
                                            <p:cond delay="0"/>
                                          </p:stCondLst>
                                        </p:cTn>
                                        <p:tgtEl>
                                          <p:spTgt spid="4"/>
                                        </p:tgtEl>
                                      </p:cBhvr>
                                      <p:from x="93303" y="93281"/>
                                      <p:to x="100000" y="100000"/>
                                    </p:animScale>
                                  </p:childTnLst>
                                </p:cTn>
                              </p:par>
                            </p:childTnLst>
                          </p:cTn>
                        </p:par>
                      </p:childTnLst>
                    </p:cTn>
                  </p:par>
                  <p:par>
                    <p:cTn id="70" fill="hold">
                      <p:stCondLst>
                        <p:cond delay="indefinite"/>
                      </p:stCondLst>
                      <p:childTnLst>
                        <p:par>
                          <p:cTn id="71" fill="hold">
                            <p:stCondLst>
                              <p:cond delay="0"/>
                            </p:stCondLst>
                            <p:childTnLst>
                              <p:par>
                                <p:cTn id="72" presetID="53" presetClass="entr" presetSubtype="16" fill="hold" grpId="0" nodeType="clickEffect">
                                  <p:stCondLst>
                                    <p:cond delay="0"/>
                                  </p:stCondLst>
                                  <p:childTnLst>
                                    <p:set>
                                      <p:cBhvr>
                                        <p:cTn id="73" dur="1" fill="hold">
                                          <p:stCondLst>
                                            <p:cond delay="0"/>
                                          </p:stCondLst>
                                        </p:cTn>
                                        <p:tgtEl>
                                          <p:spTgt spid="3"/>
                                        </p:tgtEl>
                                        <p:attrNameLst>
                                          <p:attrName>style.visibility</p:attrName>
                                        </p:attrNameLst>
                                      </p:cBhvr>
                                      <p:to>
                                        <p:strVal val="visible"/>
                                      </p:to>
                                    </p:set>
                                    <p:anim calcmode="lin" valueType="num">
                                      <p:cBhvr>
                                        <p:cTn id="74" dur="500" fill="hold"/>
                                        <p:tgtEl>
                                          <p:spTgt spid="3"/>
                                        </p:tgtEl>
                                        <p:attrNameLst>
                                          <p:attrName>ppt_w</p:attrName>
                                        </p:attrNameLst>
                                      </p:cBhvr>
                                      <p:tavLst>
                                        <p:tav tm="0">
                                          <p:val>
                                            <p:fltVal val="0"/>
                                          </p:val>
                                        </p:tav>
                                        <p:tav tm="100000">
                                          <p:val>
                                            <p:strVal val="#ppt_w"/>
                                          </p:val>
                                        </p:tav>
                                      </p:tavLst>
                                    </p:anim>
                                    <p:anim calcmode="lin" valueType="num">
                                      <p:cBhvr>
                                        <p:cTn id="75" dur="500" fill="hold"/>
                                        <p:tgtEl>
                                          <p:spTgt spid="3"/>
                                        </p:tgtEl>
                                        <p:attrNameLst>
                                          <p:attrName>ppt_h</p:attrName>
                                        </p:attrNameLst>
                                      </p:cBhvr>
                                      <p:tavLst>
                                        <p:tav tm="0">
                                          <p:val>
                                            <p:fltVal val="0"/>
                                          </p:val>
                                        </p:tav>
                                        <p:tav tm="100000">
                                          <p:val>
                                            <p:strVal val="#ppt_h"/>
                                          </p:val>
                                        </p:tav>
                                      </p:tavLst>
                                    </p:anim>
                                    <p:animEffect transition="in" filter="fade">
                                      <p:cBhvr>
                                        <p:cTn id="76"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animBg="1"/>
      <p:bldP spid="28" grpId="1" animBg="1"/>
      <p:bldP spid="28" grpId="2" animBg="1"/>
      <p:bldP spid="29" grpId="0"/>
      <p:bldP spid="29" grpId="1"/>
      <p:bldP spid="2" grpId="0"/>
      <p:bldP spid="2" grpId="1"/>
      <p:bldP spid="3" grpId="0"/>
      <p:bldP spid="3" grpId="1"/>
    </p:bldLst>
  </p:timing>
</p:sld>
</file>

<file path=ppt/tags/tag1.xml><?xml version="1.0" encoding="utf-8"?>
<p:tagLst xmlns:a="http://schemas.openxmlformats.org/drawingml/2006/main" xmlns:r="http://schemas.openxmlformats.org/officeDocument/2006/relationships" xmlns:p="http://schemas.openxmlformats.org/presentationml/2006/main">
  <p:tag name="KSO_WPP_MARK_KEY" val="e8ab3a9b-4c07-4bcf-90af-d08278d93cf6"/>
  <p:tag name="COMMONDATA" val="eyJoZGlkIjoiOWY1NWFmMjU3MTU3YjY5YTBhNWYyNDBlNjFjY2UzMTUifQ=="/>
</p:tagLst>
</file>

<file path=ppt/tags/tag2.xml><?xml version="1.0" encoding="utf-8"?>
<p:tagLst xmlns:a="http://schemas.openxmlformats.org/drawingml/2006/main" xmlns:r="http://schemas.openxmlformats.org/officeDocument/2006/relationships" xmlns:p="http://schemas.openxmlformats.org/presentationml/2006/main">
  <p:tag name="KSO_WM_UNIT_FLASH_PICTURE_TYPE" val="0"/>
</p:tagLst>
</file>

<file path=ppt/tags/tag3.xml><?xml version="1.0" encoding="utf-8"?>
<p:tagLst xmlns:a="http://schemas.openxmlformats.org/drawingml/2006/main" xmlns:r="http://schemas.openxmlformats.org/officeDocument/2006/relationships" xmlns:p="http://schemas.openxmlformats.org/presentationml/2006/main">
  <p:tag name="KSO_WM_UNIT_FLASH_PICTURE_TYPE" val="0"/>
</p:tagLst>
</file>

<file path=ppt/tags/tag4.xml><?xml version="1.0" encoding="utf-8"?>
<p:tagLst xmlns:a="http://schemas.openxmlformats.org/drawingml/2006/main" xmlns:r="http://schemas.openxmlformats.org/officeDocument/2006/relationships" xmlns:p="http://schemas.openxmlformats.org/presentationml/2006/main">
  <p:tag name="RESOURCELIBID_ANIM" val="305"/>
  <p:tag name="KSO_WM_UNIT_DIAGRAM_MODELTYPE" val="flashPicture"/>
  <p:tag name="KSO_WM_UNIT_VALUE" val="1368*1026"/>
  <p:tag name="KSO_WM_UNIT_HIGHLIGHT" val="0"/>
  <p:tag name="KSO_WM_UNIT_COMPATIBLE" val="0"/>
  <p:tag name="KSO_WM_UNIT_DIAGRAM_ISNUMVISUAL" val="0"/>
  <p:tag name="KSO_WM_UNIT_DIAGRAM_ISREFERUNIT" val="0"/>
  <p:tag name="KSO_WM_DIAGRAM_GROUP_CODE" val="ζ1-1"/>
  <p:tag name="KSO_WM_UNIT_TYPE" val="ζ_h_d"/>
  <p:tag name="KSO_WM_UNIT_INDEX" val="1_1_1"/>
  <p:tag name="KSO_WM_UNIT_ID" val="mixed20199727_1*ζ_h_d*1_1_1"/>
  <p:tag name="KSO_WM_TEMPLATE_CATEGORY" val="mixed"/>
  <p:tag name="KSO_WM_TEMPLATE_INDEX" val="20199727"/>
  <p:tag name="KSO_WM_UNIT_LAYERLEVEL" val="1_1_1"/>
  <p:tag name="KSO_WM_TAG_VERSION" val="1.0"/>
  <p:tag name="KSO_WM_BEAUTIFY_FLAG" val="#wm#"/>
  <p:tag name="PA" val="v5.2.9"/>
  <p:tag name="KSO_WM_UNIT_SUPPORT_UNIT_TYPE" val="[&quot;all&quot;]"/>
  <p:tag name="KSO_WM_UNIT_FLASH_PICTURE_RATE" val="2"/>
</p:tagLst>
</file>

<file path=ppt/tags/tag5.xml><?xml version="1.0" encoding="utf-8"?>
<p:tagLst xmlns:a="http://schemas.openxmlformats.org/drawingml/2006/main" xmlns:r="http://schemas.openxmlformats.org/officeDocument/2006/relationships" xmlns:p="http://schemas.openxmlformats.org/presentationml/2006/main">
  <p:tag name="RESOURCELIBID_ANIM" val="305"/>
  <p:tag name="KSO_WM_UNIT_DIAGRAM_MODELTYPE" val="flashPicture"/>
  <p:tag name="KSO_WM_UNIT_VALUE" val="1368*1026"/>
  <p:tag name="KSO_WM_UNIT_HIGHLIGHT" val="0"/>
  <p:tag name="KSO_WM_UNIT_COMPATIBLE" val="0"/>
  <p:tag name="KSO_WM_UNIT_DIAGRAM_ISNUMVISUAL" val="0"/>
  <p:tag name="KSO_WM_UNIT_DIAGRAM_ISREFERUNIT" val="0"/>
  <p:tag name="KSO_WM_DIAGRAM_GROUP_CODE" val="ζ1-1"/>
  <p:tag name="KSO_WM_UNIT_TYPE" val="ζ_h_d"/>
  <p:tag name="KSO_WM_UNIT_INDEX" val="1_2_1"/>
  <p:tag name="KSO_WM_UNIT_ID" val="mixed20199727_1*ζ_h_d*1_2_1"/>
  <p:tag name="KSO_WM_TEMPLATE_CATEGORY" val="mixed"/>
  <p:tag name="KSO_WM_TEMPLATE_INDEX" val="20199727"/>
  <p:tag name="KSO_WM_UNIT_LAYERLEVEL" val="1_1_1"/>
  <p:tag name="KSO_WM_TAG_VERSION" val="1.0"/>
  <p:tag name="KSO_WM_BEAUTIFY_FLAG" val="#wm#"/>
  <p:tag name="PA" val="v5.2.9"/>
  <p:tag name="KSO_WM_UNIT_SUPPORT_UNIT_TYPE" val="[&quot;all&quot;]"/>
  <p:tag name="KSO_WM_UNIT_FLASH_PICTURE_RATE" val="2"/>
</p:tagLst>
</file>

<file path=ppt/tags/tag6.xml><?xml version="1.0" encoding="utf-8"?>
<p:tagLst xmlns:a="http://schemas.openxmlformats.org/drawingml/2006/main" xmlns:r="http://schemas.openxmlformats.org/officeDocument/2006/relationships" xmlns:p="http://schemas.openxmlformats.org/presentationml/2006/main">
  <p:tag name="RESOURCELIBID_ANIM" val="305"/>
  <p:tag name="KSO_WM_UNIT_DIAGRAM_MODELTYPE" val="flashPicture"/>
  <p:tag name="KSO_WM_UNIT_VALUE" val="1368*1026"/>
  <p:tag name="KSO_WM_UNIT_HIGHLIGHT" val="0"/>
  <p:tag name="KSO_WM_UNIT_COMPATIBLE" val="0"/>
  <p:tag name="KSO_WM_UNIT_DIAGRAM_ISNUMVISUAL" val="0"/>
  <p:tag name="KSO_WM_UNIT_DIAGRAM_ISREFERUNIT" val="0"/>
  <p:tag name="KSO_WM_DIAGRAM_GROUP_CODE" val="ζ1-1"/>
  <p:tag name="KSO_WM_UNIT_TYPE" val="ζ_h_d"/>
  <p:tag name="KSO_WM_UNIT_INDEX" val="1_3_1"/>
  <p:tag name="KSO_WM_UNIT_ID" val="mixed20199727_1*ζ_h_d*1_3_1"/>
  <p:tag name="KSO_WM_TEMPLATE_CATEGORY" val="mixed"/>
  <p:tag name="KSO_WM_TEMPLATE_INDEX" val="20199727"/>
  <p:tag name="KSO_WM_UNIT_LAYERLEVEL" val="1_1_1"/>
  <p:tag name="KSO_WM_TAG_VERSION" val="1.0"/>
  <p:tag name="KSO_WM_BEAUTIFY_FLAG" val="#wm#"/>
  <p:tag name="PA" val="v5.2.9"/>
  <p:tag name="KSO_WM_UNIT_SUPPORT_UNIT_TYPE" val="[&quot;all&quot;]"/>
  <p:tag name="KSO_WM_UNIT_FLASH_PICTURE_RATE" val="2"/>
</p:tagLst>
</file>

<file path=ppt/tags/tag7.xml><?xml version="1.0" encoding="utf-8"?>
<p:tagLst xmlns:a="http://schemas.openxmlformats.org/drawingml/2006/main" xmlns:r="http://schemas.openxmlformats.org/officeDocument/2006/relationships" xmlns:p="http://schemas.openxmlformats.org/presentationml/2006/main">
  <p:tag name="KSO_WM_UNIT_FLASH_PICTURE_TYPE" val="0"/>
</p:tagLst>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515</TotalTime>
  <Words>1136</Words>
  <Application>Microsoft Office PowerPoint</Application>
  <PresentationFormat>宽屏</PresentationFormat>
  <Paragraphs>97</Paragraphs>
  <Slides>21</Slides>
  <Notes>21</Notes>
  <HiddenSlides>0</HiddenSlides>
  <MMClips>1</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21</vt:i4>
      </vt:variant>
    </vt:vector>
  </HeadingPairs>
  <TitlesOfParts>
    <vt:vector size="28" baseType="lpstr">
      <vt:lpstr>等线</vt:lpstr>
      <vt:lpstr>宋体 (正文)</vt:lpstr>
      <vt:lpstr>微软雅黑</vt:lpstr>
      <vt:lpstr>字体视界-NEW魏碑体</vt:lpstr>
      <vt:lpstr>Calibri</vt:lpstr>
      <vt:lpstr>Calibri Light</vt:lpstr>
      <vt:lpstr>回顾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不忘初心继续前进</dc:title>
  <dc:creator>第一PPT</dc:creator>
  <cp:keywords>www.1ppt.com</cp:keywords>
  <dc:description>www.1ppt.com</dc:description>
  <cp:lastModifiedBy>ldh20041113@outlook.com</cp:lastModifiedBy>
  <cp:revision>82</cp:revision>
  <dcterms:created xsi:type="dcterms:W3CDTF">2019-06-14T06:36:00Z</dcterms:created>
  <dcterms:modified xsi:type="dcterms:W3CDTF">2022-11-25T01:35:48Z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E9B093D2A4C54587BFDEC57BF931F800</vt:lpwstr>
  </property>
  <property fmtid="{D5CDD505-2E9C-101B-9397-08002B2CF9AE}" pid="3" name="KSOProductBuildVer">
    <vt:lpwstr>2052-11.1.0.12763</vt:lpwstr>
  </property>
</Properties>
</file>